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slideLayouts/slideLayout18.xml" ContentType="application/vnd.openxmlformats-officedocument.presentationml.slideLayout+xml"/>
  <Override PartName="/ppt/theme/theme11.xml" ContentType="application/vnd.openxmlformats-officedocument.theme+xml"/>
  <Override PartName="/ppt/slideLayouts/slideLayout19.xml" ContentType="application/vnd.openxmlformats-officedocument.presentationml.slideLayout+xml"/>
  <Override PartName="/ppt/theme/theme12.xml" ContentType="application/vnd.openxmlformats-officedocument.theme+xml"/>
  <Override PartName="/ppt/slideLayouts/slideLayout20.xml" ContentType="application/vnd.openxmlformats-officedocument.presentationml.slideLayout+xml"/>
  <Override PartName="/ppt/theme/theme13.xml" ContentType="application/vnd.openxmlformats-officedocument.theme+xml"/>
  <Override PartName="/ppt/slideLayouts/slideLayout21.xml" ContentType="application/vnd.openxmlformats-officedocument.presentationml.slideLayout+xml"/>
  <Override PartName="/ppt/theme/theme14.xml" ContentType="application/vnd.openxmlformats-officedocument.theme+xml"/>
  <Override PartName="/ppt/slideLayouts/slideLayout22.xml" ContentType="application/vnd.openxmlformats-officedocument.presentationml.slideLayout+xml"/>
  <Override PartName="/ppt/theme/theme15.xml" ContentType="application/vnd.openxmlformats-officedocument.theme+xml"/>
  <Override PartName="/ppt/slideLayouts/slideLayout23.xml" ContentType="application/vnd.openxmlformats-officedocument.presentationml.slideLayout+xml"/>
  <Override PartName="/ppt/theme/theme16.xml" ContentType="application/vnd.openxmlformats-officedocument.theme+xml"/>
  <Override PartName="/ppt/slideLayouts/slideLayout24.xml" ContentType="application/vnd.openxmlformats-officedocument.presentationml.slideLayout+xml"/>
  <Override PartName="/ppt/theme/theme17.xml" ContentType="application/vnd.openxmlformats-officedocument.theme+xml"/>
  <Override PartName="/ppt/slideLayouts/slideLayout25.xml" ContentType="application/vnd.openxmlformats-officedocument.presentationml.slideLayout+xml"/>
  <Override PartName="/ppt/theme/theme18.xml" ContentType="application/vnd.openxmlformats-officedocument.theme+xml"/>
  <Override PartName="/ppt/slideLayouts/slideLayout26.xml" ContentType="application/vnd.openxmlformats-officedocument.presentationml.slideLayout+xml"/>
  <Override PartName="/ppt/theme/theme19.xml" ContentType="application/vnd.openxmlformats-officedocument.theme+xml"/>
  <Override PartName="/ppt/slideLayouts/slideLayout27.xml" ContentType="application/vnd.openxmlformats-officedocument.presentationml.slideLayout+xml"/>
  <Override PartName="/ppt/theme/theme20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049" r:id="rId1"/>
    <p:sldMasterId id="2147486077" r:id="rId2"/>
    <p:sldMasterId id="2147486273" r:id="rId3"/>
    <p:sldMasterId id="2147486421" r:id="rId4"/>
    <p:sldMasterId id="2147486689" r:id="rId5"/>
    <p:sldMasterId id="2147486741" r:id="rId6"/>
    <p:sldMasterId id="2147486829" r:id="rId7"/>
    <p:sldMasterId id="2147487822" r:id="rId8"/>
    <p:sldMasterId id="2147487852" r:id="rId9"/>
    <p:sldMasterId id="2147487877" r:id="rId10"/>
    <p:sldMasterId id="2147487928" r:id="rId11"/>
    <p:sldMasterId id="2147487946" r:id="rId12"/>
    <p:sldMasterId id="2147487980" r:id="rId13"/>
    <p:sldMasterId id="2147488003" r:id="rId14"/>
    <p:sldMasterId id="2147488028" r:id="rId15"/>
    <p:sldMasterId id="2147488081" r:id="rId16"/>
    <p:sldMasterId id="2147488091" r:id="rId17"/>
    <p:sldMasterId id="2147488118" r:id="rId18"/>
    <p:sldMasterId id="2147488120" r:id="rId19"/>
    <p:sldMasterId id="2147488158" r:id="rId20"/>
    <p:sldMasterId id="2147489206" r:id="rId21"/>
  </p:sldMasterIdLst>
  <p:notesMasterIdLst>
    <p:notesMasterId r:id="rId26"/>
  </p:notesMasterIdLst>
  <p:sldIdLst>
    <p:sldId id="1843" r:id="rId22"/>
    <p:sldId id="1850" r:id="rId23"/>
    <p:sldId id="1851" r:id="rId24"/>
    <p:sldId id="1852" r:id="rId25"/>
  </p:sldIdLst>
  <p:sldSz cx="12192000" cy="6858000"/>
  <p:notesSz cx="6681788" cy="9812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6563"/>
    <a:srgbClr val="2781A9"/>
    <a:srgbClr val="259693"/>
    <a:srgbClr val="006600"/>
    <a:srgbClr val="003300"/>
    <a:srgbClr val="336600"/>
    <a:srgbClr val="FFCC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19" autoAdjust="0"/>
    <p:restoredTop sz="93979" autoAdjust="0"/>
  </p:normalViewPr>
  <p:slideViewPr>
    <p:cSldViewPr snapToGrid="0">
      <p:cViewPr varScale="1">
        <p:scale>
          <a:sx n="82" d="100"/>
          <a:sy n="82" d="100"/>
        </p:scale>
        <p:origin x="106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\folders\d1\6yd1_mbj2yzdqzxhn31n51mr0000gq\T\com.microsoft.Outlook\Outlook%20Temp\Graphs_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779220779220783E-2"/>
          <c:y val="9.2608695652173917E-2"/>
          <c:w val="0.81621571203372123"/>
          <c:h val="0.64093788177443511"/>
        </c:manualLayout>
      </c:layout>
      <c:areaChart>
        <c:grouping val="standard"/>
        <c:varyColors val="0"/>
        <c:ser>
          <c:idx val="1"/>
          <c:order val="1"/>
          <c:tx>
            <c:strRef>
              <c:f>'6_Composite yield'!$D$2</c:f>
              <c:strCache>
                <c:ptCount val="1"/>
                <c:pt idx="0">
                  <c:v>Доходность облигаций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  <a:prstDash val="solid"/>
            </a:ln>
          </c:spPr>
          <c:cat>
            <c:numRef>
              <c:f>'6_Composite yield'!$B$22:$B$69</c:f>
              <c:numCache>
                <c:formatCode>0</c:formatCode>
                <c:ptCount val="48"/>
                <c:pt idx="0">
                  <c:v>2007</c:v>
                </c:pt>
                <c:pt idx="1">
                  <c:v>2008</c:v>
                </c:pt>
                <c:pt idx="2">
                  <c:v>2008</c:v>
                </c:pt>
                <c:pt idx="3">
                  <c:v>2008</c:v>
                </c:pt>
                <c:pt idx="4">
                  <c:v>2008</c:v>
                </c:pt>
                <c:pt idx="5">
                  <c:v>2009</c:v>
                </c:pt>
                <c:pt idx="6">
                  <c:v>2009</c:v>
                </c:pt>
                <c:pt idx="7">
                  <c:v>2009</c:v>
                </c:pt>
                <c:pt idx="8">
                  <c:v>2009</c:v>
                </c:pt>
                <c:pt idx="9">
                  <c:v>2010</c:v>
                </c:pt>
                <c:pt idx="10">
                  <c:v>2010</c:v>
                </c:pt>
                <c:pt idx="11">
                  <c:v>2010</c:v>
                </c:pt>
                <c:pt idx="12">
                  <c:v>2010</c:v>
                </c:pt>
                <c:pt idx="13">
                  <c:v>2011</c:v>
                </c:pt>
                <c:pt idx="14">
                  <c:v>2011</c:v>
                </c:pt>
                <c:pt idx="15">
                  <c:v>2011</c:v>
                </c:pt>
                <c:pt idx="16">
                  <c:v>2011</c:v>
                </c:pt>
                <c:pt idx="17">
                  <c:v>2012</c:v>
                </c:pt>
                <c:pt idx="18">
                  <c:v>2012</c:v>
                </c:pt>
                <c:pt idx="19">
                  <c:v>2012</c:v>
                </c:pt>
                <c:pt idx="20">
                  <c:v>2012</c:v>
                </c:pt>
                <c:pt idx="21">
                  <c:v>2013</c:v>
                </c:pt>
                <c:pt idx="22">
                  <c:v>2013</c:v>
                </c:pt>
                <c:pt idx="23">
                  <c:v>2013</c:v>
                </c:pt>
                <c:pt idx="24">
                  <c:v>2013</c:v>
                </c:pt>
                <c:pt idx="25">
                  <c:v>2014</c:v>
                </c:pt>
                <c:pt idx="26">
                  <c:v>2014</c:v>
                </c:pt>
                <c:pt idx="27">
                  <c:v>2014</c:v>
                </c:pt>
                <c:pt idx="28">
                  <c:v>2014</c:v>
                </c:pt>
                <c:pt idx="29">
                  <c:v>2015</c:v>
                </c:pt>
                <c:pt idx="30">
                  <c:v>2015</c:v>
                </c:pt>
                <c:pt idx="31">
                  <c:v>2015</c:v>
                </c:pt>
                <c:pt idx="32">
                  <c:v>2015</c:v>
                </c:pt>
                <c:pt idx="33">
                  <c:v>2016</c:v>
                </c:pt>
                <c:pt idx="34">
                  <c:v>2016</c:v>
                </c:pt>
                <c:pt idx="35">
                  <c:v>2016</c:v>
                </c:pt>
                <c:pt idx="36">
                  <c:v>2016</c:v>
                </c:pt>
                <c:pt idx="37">
                  <c:v>2017</c:v>
                </c:pt>
                <c:pt idx="38">
                  <c:v>2017</c:v>
                </c:pt>
                <c:pt idx="39">
                  <c:v>2017</c:v>
                </c:pt>
                <c:pt idx="40">
                  <c:v>2017</c:v>
                </c:pt>
                <c:pt idx="41">
                  <c:v>2018</c:v>
                </c:pt>
                <c:pt idx="42">
                  <c:v>2018</c:v>
                </c:pt>
                <c:pt idx="43">
                  <c:v>2018</c:v>
                </c:pt>
                <c:pt idx="44">
                  <c:v>2018</c:v>
                </c:pt>
                <c:pt idx="45">
                  <c:v>2019</c:v>
                </c:pt>
                <c:pt idx="46">
                  <c:v>2019</c:v>
                </c:pt>
                <c:pt idx="47">
                  <c:v>2019</c:v>
                </c:pt>
              </c:numCache>
            </c:numRef>
          </c:cat>
          <c:val>
            <c:numRef>
              <c:f>'6_Composite yield'!$D$22:$D$69</c:f>
              <c:numCache>
                <c:formatCode>0.00%</c:formatCode>
                <c:ptCount val="48"/>
                <c:pt idx="0">
                  <c:v>4.4137021276595773E-2</c:v>
                </c:pt>
                <c:pt idx="1">
                  <c:v>4.0176553191489391E-2</c:v>
                </c:pt>
                <c:pt idx="2">
                  <c:v>4.5744595744680872E-2</c:v>
                </c:pt>
                <c:pt idx="3">
                  <c:v>4.1704638297872361E-2</c:v>
                </c:pt>
                <c:pt idx="4">
                  <c:v>3.092238297872342E-2</c:v>
                </c:pt>
                <c:pt idx="5">
                  <c:v>3.4467914893617037E-2</c:v>
                </c:pt>
                <c:pt idx="6">
                  <c:v>3.8886255319148952E-2</c:v>
                </c:pt>
                <c:pt idx="7">
                  <c:v>3.7175744680851081E-2</c:v>
                </c:pt>
                <c:pt idx="8">
                  <c:v>3.9163574468085126E-2</c:v>
                </c:pt>
                <c:pt idx="9">
                  <c:v>3.7838255319148952E-2</c:v>
                </c:pt>
                <c:pt idx="10">
                  <c:v>3.3353148936170231E-2</c:v>
                </c:pt>
                <c:pt idx="11">
                  <c:v>3.0343489361702149E-2</c:v>
                </c:pt>
                <c:pt idx="12">
                  <c:v>3.7078510638297896E-2</c:v>
                </c:pt>
                <c:pt idx="13">
                  <c:v>3.8400978723404276E-2</c:v>
                </c:pt>
                <c:pt idx="14">
                  <c:v>3.6272936170212787E-2</c:v>
                </c:pt>
                <c:pt idx="15">
                  <c:v>2.8529489361702142E-2</c:v>
                </c:pt>
                <c:pt idx="16">
                  <c:v>2.7775191489361716E-2</c:v>
                </c:pt>
                <c:pt idx="17">
                  <c:v>2.8458127659574482E-2</c:v>
                </c:pt>
                <c:pt idx="18">
                  <c:v>2.5514553191489372E-2</c:v>
                </c:pt>
                <c:pt idx="19">
                  <c:v>2.3875404255319158E-2</c:v>
                </c:pt>
                <c:pt idx="20">
                  <c:v>2.348144680851065E-2</c:v>
                </c:pt>
                <c:pt idx="21">
                  <c:v>2.4187659574468095E-2</c:v>
                </c:pt>
                <c:pt idx="22">
                  <c:v>2.840595744680852E-2</c:v>
                </c:pt>
                <c:pt idx="23">
                  <c:v>2.9139489361702138E-2</c:v>
                </c:pt>
                <c:pt idx="24">
                  <c:v>3.1518680851063838E-2</c:v>
                </c:pt>
                <c:pt idx="25">
                  <c:v>2.8886680851063842E-2</c:v>
                </c:pt>
                <c:pt idx="26">
                  <c:v>2.5687276595744688E-2</c:v>
                </c:pt>
                <c:pt idx="27">
                  <c:v>2.4251617021276602E-2</c:v>
                </c:pt>
                <c:pt idx="28">
                  <c:v>2.1296936170212773E-2</c:v>
                </c:pt>
                <c:pt idx="29">
                  <c:v>1.7988765957446817E-2</c:v>
                </c:pt>
                <c:pt idx="30">
                  <c:v>2.2487744680851067E-2</c:v>
                </c:pt>
                <c:pt idx="31">
                  <c:v>1.9678255319148942E-2</c:v>
                </c:pt>
                <c:pt idx="32">
                  <c:v>1.9819531914893624E-2</c:v>
                </c:pt>
                <c:pt idx="33">
                  <c:v>1.5997723404255326E-2</c:v>
                </c:pt>
                <c:pt idx="34">
                  <c:v>1.3221148936170221E-2</c:v>
                </c:pt>
                <c:pt idx="35">
                  <c:v>1.2896638297872349E-2</c:v>
                </c:pt>
                <c:pt idx="36">
                  <c:v>1.875787234042554E-2</c:v>
                </c:pt>
                <c:pt idx="37">
                  <c:v>1.9258340425531924E-2</c:v>
                </c:pt>
                <c:pt idx="38">
                  <c:v>1.9164723404255325E-2</c:v>
                </c:pt>
                <c:pt idx="39">
                  <c:v>1.9667744680851071E-2</c:v>
                </c:pt>
                <c:pt idx="40">
                  <c:v>1.9607617021276603E-2</c:v>
                </c:pt>
                <c:pt idx="41">
                  <c:v>2.027931914893618E-2</c:v>
                </c:pt>
                <c:pt idx="42">
                  <c:v>2.0711361702127666E-2</c:v>
                </c:pt>
                <c:pt idx="43">
                  <c:v>2.2350680851063832E-2</c:v>
                </c:pt>
                <c:pt idx="44">
                  <c:v>1.9469787234042558E-2</c:v>
                </c:pt>
                <c:pt idx="45">
                  <c:v>1.663514893617022E-2</c:v>
                </c:pt>
                <c:pt idx="46">
                  <c:v>1.3671191489361707E-2</c:v>
                </c:pt>
                <c:pt idx="47">
                  <c:v>1.0572042553191488E-2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22-4143-9418-B06BE2D8E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547072"/>
        <c:axId val="104548608"/>
      </c:areaChart>
      <c:lineChart>
        <c:grouping val="stacked"/>
        <c:varyColors val="0"/>
        <c:ser>
          <c:idx val="0"/>
          <c:order val="0"/>
          <c:tx>
            <c:strRef>
              <c:f>'6_Composite yield'!$C$2</c:f>
              <c:strCache>
                <c:ptCount val="1"/>
                <c:pt idx="0">
                  <c:v>Средневзвешенный коэффициент капитализации недвижимости</c:v>
                </c:pt>
              </c:strCache>
            </c:strRef>
          </c:tx>
          <c:spPr>
            <a:ln w="12700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'6_Composite yield'!$B$22:$B$69</c:f>
              <c:numCache>
                <c:formatCode>0</c:formatCode>
                <c:ptCount val="48"/>
                <c:pt idx="0">
                  <c:v>2007</c:v>
                </c:pt>
                <c:pt idx="1">
                  <c:v>2008</c:v>
                </c:pt>
                <c:pt idx="2">
                  <c:v>2008</c:v>
                </c:pt>
                <c:pt idx="3">
                  <c:v>2008</c:v>
                </c:pt>
                <c:pt idx="4">
                  <c:v>2008</c:v>
                </c:pt>
                <c:pt idx="5">
                  <c:v>2009</c:v>
                </c:pt>
                <c:pt idx="6">
                  <c:v>2009</c:v>
                </c:pt>
                <c:pt idx="7">
                  <c:v>2009</c:v>
                </c:pt>
                <c:pt idx="8">
                  <c:v>2009</c:v>
                </c:pt>
                <c:pt idx="9">
                  <c:v>2010</c:v>
                </c:pt>
                <c:pt idx="10">
                  <c:v>2010</c:v>
                </c:pt>
                <c:pt idx="11">
                  <c:v>2010</c:v>
                </c:pt>
                <c:pt idx="12">
                  <c:v>2010</c:v>
                </c:pt>
                <c:pt idx="13">
                  <c:v>2011</c:v>
                </c:pt>
                <c:pt idx="14">
                  <c:v>2011</c:v>
                </c:pt>
                <c:pt idx="15">
                  <c:v>2011</c:v>
                </c:pt>
                <c:pt idx="16">
                  <c:v>2011</c:v>
                </c:pt>
                <c:pt idx="17">
                  <c:v>2012</c:v>
                </c:pt>
                <c:pt idx="18">
                  <c:v>2012</c:v>
                </c:pt>
                <c:pt idx="19">
                  <c:v>2012</c:v>
                </c:pt>
                <c:pt idx="20">
                  <c:v>2012</c:v>
                </c:pt>
                <c:pt idx="21">
                  <c:v>2013</c:v>
                </c:pt>
                <c:pt idx="22">
                  <c:v>2013</c:v>
                </c:pt>
                <c:pt idx="23">
                  <c:v>2013</c:v>
                </c:pt>
                <c:pt idx="24">
                  <c:v>2013</c:v>
                </c:pt>
                <c:pt idx="25">
                  <c:v>2014</c:v>
                </c:pt>
                <c:pt idx="26">
                  <c:v>2014</c:v>
                </c:pt>
                <c:pt idx="27">
                  <c:v>2014</c:v>
                </c:pt>
                <c:pt idx="28">
                  <c:v>2014</c:v>
                </c:pt>
                <c:pt idx="29">
                  <c:v>2015</c:v>
                </c:pt>
                <c:pt idx="30">
                  <c:v>2015</c:v>
                </c:pt>
                <c:pt idx="31">
                  <c:v>2015</c:v>
                </c:pt>
                <c:pt idx="32">
                  <c:v>2015</c:v>
                </c:pt>
                <c:pt idx="33">
                  <c:v>2016</c:v>
                </c:pt>
                <c:pt idx="34">
                  <c:v>2016</c:v>
                </c:pt>
                <c:pt idx="35">
                  <c:v>2016</c:v>
                </c:pt>
                <c:pt idx="36">
                  <c:v>2016</c:v>
                </c:pt>
                <c:pt idx="37">
                  <c:v>2017</c:v>
                </c:pt>
                <c:pt idx="38">
                  <c:v>2017</c:v>
                </c:pt>
                <c:pt idx="39">
                  <c:v>2017</c:v>
                </c:pt>
                <c:pt idx="40">
                  <c:v>2017</c:v>
                </c:pt>
                <c:pt idx="41">
                  <c:v>2018</c:v>
                </c:pt>
                <c:pt idx="42">
                  <c:v>2018</c:v>
                </c:pt>
                <c:pt idx="43">
                  <c:v>2018</c:v>
                </c:pt>
                <c:pt idx="44">
                  <c:v>2018</c:v>
                </c:pt>
                <c:pt idx="45">
                  <c:v>2019</c:v>
                </c:pt>
                <c:pt idx="46">
                  <c:v>2019</c:v>
                </c:pt>
                <c:pt idx="47">
                  <c:v>2019</c:v>
                </c:pt>
              </c:numCache>
            </c:numRef>
          </c:cat>
          <c:val>
            <c:numRef>
              <c:f>'6_Composite yield'!$C$22:$C$69</c:f>
              <c:numCache>
                <c:formatCode>0.00%</c:formatCode>
                <c:ptCount val="48"/>
                <c:pt idx="0">
                  <c:v>5.7136580459770131E-2</c:v>
                </c:pt>
                <c:pt idx="1">
                  <c:v>5.858494252873564E-2</c:v>
                </c:pt>
                <c:pt idx="2">
                  <c:v>6.0584022988505758E-2</c:v>
                </c:pt>
                <c:pt idx="3">
                  <c:v>6.3301192528735645E-2</c:v>
                </c:pt>
                <c:pt idx="4">
                  <c:v>6.6353433908045989E-2</c:v>
                </c:pt>
                <c:pt idx="5">
                  <c:v>6.8360933908045998E-2</c:v>
                </c:pt>
                <c:pt idx="6">
                  <c:v>6.8312600574712654E-2</c:v>
                </c:pt>
                <c:pt idx="7">
                  <c:v>6.754885057471266E-2</c:v>
                </c:pt>
                <c:pt idx="8">
                  <c:v>6.6076896551724135E-2</c:v>
                </c:pt>
                <c:pt idx="9">
                  <c:v>6.3932083333333334E-2</c:v>
                </c:pt>
                <c:pt idx="10">
                  <c:v>6.2277500000000006E-2</c:v>
                </c:pt>
                <c:pt idx="11">
                  <c:v>6.1051250000000001E-2</c:v>
                </c:pt>
                <c:pt idx="12">
                  <c:v>6.0044166658333335E-2</c:v>
                </c:pt>
                <c:pt idx="13">
                  <c:v>5.8840000000000003E-2</c:v>
                </c:pt>
                <c:pt idx="14">
                  <c:v>5.7567500000000001E-2</c:v>
                </c:pt>
                <c:pt idx="15">
                  <c:v>5.7154009016666667E-2</c:v>
                </c:pt>
                <c:pt idx="16">
                  <c:v>5.707801803333333E-2</c:v>
                </c:pt>
                <c:pt idx="17">
                  <c:v>5.6868312899999995E-2</c:v>
                </c:pt>
                <c:pt idx="18">
                  <c:v>5.6634441099999995E-2</c:v>
                </c:pt>
                <c:pt idx="19">
                  <c:v>5.6358887216666667E-2</c:v>
                </c:pt>
                <c:pt idx="20">
                  <c:v>5.5685416675000002E-2</c:v>
                </c:pt>
                <c:pt idx="21">
                  <c:v>5.5430416666666676E-2</c:v>
                </c:pt>
                <c:pt idx="22">
                  <c:v>5.5174166683333345E-2</c:v>
                </c:pt>
                <c:pt idx="23">
                  <c:v>5.4832500000000006E-2</c:v>
                </c:pt>
                <c:pt idx="24">
                  <c:v>5.4266666666666664E-2</c:v>
                </c:pt>
                <c:pt idx="25">
                  <c:v>5.3555833333333337E-2</c:v>
                </c:pt>
                <c:pt idx="26">
                  <c:v>5.2790833333333342E-2</c:v>
                </c:pt>
                <c:pt idx="27">
                  <c:v>5.2207500000000004E-2</c:v>
                </c:pt>
                <c:pt idx="28">
                  <c:v>5.169166666666667E-2</c:v>
                </c:pt>
                <c:pt idx="29">
                  <c:v>5.0930416666666672E-2</c:v>
                </c:pt>
                <c:pt idx="30">
                  <c:v>4.9905000000000005E-2</c:v>
                </c:pt>
                <c:pt idx="31">
                  <c:v>4.8898749999999998E-2</c:v>
                </c:pt>
                <c:pt idx="32">
                  <c:v>4.8147916666666672E-2</c:v>
                </c:pt>
                <c:pt idx="33">
                  <c:v>4.773666666666667E-2</c:v>
                </c:pt>
                <c:pt idx="34">
                  <c:v>4.7162083333333341E-2</c:v>
                </c:pt>
                <c:pt idx="35">
                  <c:v>4.6708333333333331E-2</c:v>
                </c:pt>
                <c:pt idx="36">
                  <c:v>4.6335833333333333E-2</c:v>
                </c:pt>
                <c:pt idx="37">
                  <c:v>4.6027083333333343E-2</c:v>
                </c:pt>
                <c:pt idx="38">
                  <c:v>4.5650000000000003E-2</c:v>
                </c:pt>
                <c:pt idx="39">
                  <c:v>4.5156250000000002E-2</c:v>
                </c:pt>
                <c:pt idx="40">
                  <c:v>4.4591249999999999E-2</c:v>
                </c:pt>
                <c:pt idx="41">
                  <c:v>4.4244166666666675E-2</c:v>
                </c:pt>
                <c:pt idx="42">
                  <c:v>4.3887499999999996E-2</c:v>
                </c:pt>
                <c:pt idx="43">
                  <c:v>4.3859166666666664E-2</c:v>
                </c:pt>
                <c:pt idx="44">
                  <c:v>4.3660416666666674E-2</c:v>
                </c:pt>
                <c:pt idx="45">
                  <c:v>4.3562083333333342E-2</c:v>
                </c:pt>
                <c:pt idx="46">
                  <c:v>4.3482083333333338E-2</c:v>
                </c:pt>
                <c:pt idx="47">
                  <c:v>4.3360416666666672E-2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22-4143-9418-B06BE2D8E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547072"/>
        <c:axId val="104548608"/>
      </c:lineChart>
      <c:catAx>
        <c:axId val="10454707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low"/>
        <c:spPr>
          <a:ln w="12700">
            <a:noFill/>
            <a:prstDash val="solid"/>
          </a:ln>
        </c:spPr>
        <c:txPr>
          <a:bodyPr rot="0" vert="horz"/>
          <a:lstStyle/>
          <a:p>
            <a:pPr>
              <a:defRPr sz="11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ru-RU"/>
          </a:p>
        </c:txPr>
        <c:crossAx val="104548608"/>
        <c:crosses val="autoZero"/>
        <c:auto val="1"/>
        <c:lblAlgn val="ctr"/>
        <c:lblOffset val="100"/>
        <c:noMultiLvlLbl val="0"/>
      </c:catAx>
      <c:valAx>
        <c:axId val="104548608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ln w="25400">
            <a:noFill/>
          </a:ln>
        </c:spPr>
        <c:txPr>
          <a:bodyPr/>
          <a:lstStyle/>
          <a:p>
            <a:pPr algn="just">
              <a:defRPr sz="11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ru-RU"/>
          </a:p>
        </c:txPr>
        <c:crossAx val="104547072"/>
        <c:crosses val="autoZero"/>
        <c:crossBetween val="midCat"/>
      </c:valAx>
      <c:spPr>
        <a:noFill/>
      </c:spPr>
    </c:plotArea>
    <c:legend>
      <c:legendPos val="b"/>
      <c:layout>
        <c:manualLayout>
          <c:xMode val="edge"/>
          <c:yMode val="edge"/>
          <c:x val="5.0184840953236207E-3"/>
          <c:y val="0.82692710917534618"/>
          <c:w val="0.95813262599469495"/>
          <c:h val="0.15047402747037161"/>
        </c:manualLayout>
      </c:layout>
      <c:overlay val="0"/>
      <c:spPr>
        <a:noFill/>
        <a:ln w="25400">
          <a:noFill/>
        </a:ln>
        <a:effectLst/>
      </c:spPr>
      <c:txPr>
        <a:bodyPr/>
        <a:lstStyle/>
        <a:p>
          <a:pPr>
            <a:defRPr sz="1100" b="0" i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6350">
      <a:noFill/>
    </a:ln>
  </c:spPr>
  <c:txPr>
    <a:bodyPr/>
    <a:lstStyle/>
    <a:p>
      <a:pPr>
        <a:defRPr sz="100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26558315751476"/>
          <c:y val="0.10332488687515069"/>
          <c:w val="0.753448348674433"/>
          <c:h val="0.62707481846031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8.9</c:v>
                </c:pt>
                <c:pt idx="1">
                  <c:v>9.9</c:v>
                </c:pt>
                <c:pt idx="2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C0-9541-863A-2B97AA9B1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2"/>
        <c:overlap val="-27"/>
        <c:axId val="98698752"/>
        <c:axId val="98700288"/>
      </c:barChart>
      <c:catAx>
        <c:axId val="9869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8700288"/>
        <c:crosses val="autoZero"/>
        <c:auto val="1"/>
        <c:lblAlgn val="ctr"/>
        <c:lblOffset val="100"/>
        <c:noMultiLvlLbl val="0"/>
      </c:catAx>
      <c:valAx>
        <c:axId val="987002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8698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2B-4641-B7CE-30ECA89946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92B-4641-B7CE-30ECA89946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2B-4641-B7CE-30ECA89946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65B-3842-997A-85528EDA1124}"/>
              </c:ext>
            </c:extLst>
          </c:dPt>
          <c:dLbls>
            <c:dLbl>
              <c:idx val="0"/>
              <c:layout>
                <c:manualLayout>
                  <c:x val="9.3439869499502851E-2"/>
                  <c:y val="-6.00684875353946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12 699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2B-4641-B7CE-30ECA8994618}"/>
                </c:ext>
              </c:extLst>
            </c:dLbl>
            <c:dLbl>
              <c:idx val="1"/>
              <c:layout>
                <c:manualLayout>
                  <c:x val="0.13348552785643264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12 616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2B-4641-B7CE-30ECA8994618}"/>
                </c:ext>
              </c:extLst>
            </c:dLbl>
            <c:dLbl>
              <c:idx val="2"/>
              <c:layout>
                <c:manualLayout>
                  <c:x val="-0.16018263342771918"/>
                  <c:y val="-6.1180160175767231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36 284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2B-4641-B7CE-30ECA8994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инвестиции</c:v>
                </c:pt>
                <c:pt idx="1">
                  <c:v>наличные</c:v>
                </c:pt>
                <c:pt idx="2">
                  <c:v>депозиты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12699</c:v>
                </c:pt>
                <c:pt idx="1">
                  <c:v>12616</c:v>
                </c:pt>
                <c:pt idx="2">
                  <c:v>36284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2B-4641-B7CE-30ECA8994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5441" cy="49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84801" y="0"/>
            <a:ext cx="2895441" cy="49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5FCA8-943C-4055-A521-0CB15B540A2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27138"/>
            <a:ext cx="5884862" cy="3311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8179" y="4722188"/>
            <a:ext cx="5345430" cy="38636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20019"/>
            <a:ext cx="2895441" cy="492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84801" y="9320019"/>
            <a:ext cx="2895441" cy="492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6E39C-FC46-441A-A22E-E5F326FFE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037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84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Изменения были только на этом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93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6.emf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6.emf"/><Relationship Id="rId2" Type="http://schemas.openxmlformats.org/officeDocument/2006/relationships/tags" Target="../tags/tag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6.emf"/><Relationship Id="rId2" Type="http://schemas.openxmlformats.org/officeDocument/2006/relationships/tags" Target="../tags/tag1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6.emf"/><Relationship Id="rId2" Type="http://schemas.openxmlformats.org/officeDocument/2006/relationships/tags" Target="../tags/tag2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6.emf"/><Relationship Id="rId2" Type="http://schemas.openxmlformats.org/officeDocument/2006/relationships/tags" Target="../tags/tag29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30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6.emf"/><Relationship Id="rId2" Type="http://schemas.openxmlformats.org/officeDocument/2006/relationships/tags" Target="../tags/tag3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7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0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http://F1802517D5E5D0CD818B18CB2EB8B6FB.dms.sberbank.ru/F1802517D5E5D0CD818B18CB2EB8B6FB-E4ADBC00E42BCB5298DE3641DDBE8ABB-A868C0DDCB08222FA347672B25607B98/1.png" TargetMode="External"/><Relationship Id="rId1" Type="http://schemas.openxmlformats.org/officeDocument/2006/relationships/slideMaster" Target="../slideMasters/slideMaster2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4491034"/>
              </p:ext>
            </p:extLst>
          </p:nvPr>
        </p:nvGraphicFramePr>
        <p:xfrm>
          <a:off x="9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2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54" descr="Sberbank_russian"/>
          <p:cNvPicPr>
            <a:picLocks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7" y="2"/>
            <a:ext cx="12202800" cy="68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3591727" y="349865"/>
            <a:ext cx="110607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dirty="0">
                <a:solidFill>
                  <a:srgbClr val="000000"/>
                </a:solidFill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5750" y="37255"/>
            <a:ext cx="401721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auto">
          <a:xfrm>
            <a:off x="3591748" y="508600"/>
            <a:ext cx="314990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Last Modified 11.07.2013 22:43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auto">
          <a:xfrm>
            <a:off x="3591751" y="668959"/>
            <a:ext cx="279563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Printed 05.07.2013 15:17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5" y="4"/>
            <a:ext cx="1218768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99"/>
              <a:ext cx="3109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dirty="0">
                  <a:solidFill>
                    <a:srgbClr val="000000"/>
                  </a:solidFill>
                </a:rPr>
                <a:t>Тип документа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848" y="3275"/>
              <a:ext cx="292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b="1" dirty="0">
                  <a:solidFill>
                    <a:srgbClr val="FFFFFF"/>
                  </a:solidFill>
                </a:rPr>
                <a:t>Дата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97"/>
              <a:ext cx="3226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КОНФИДЕНЦИАЛЬНАЯ ИНФОРМАЦИЯ, СОБСТВЕННОСТЬ McKINSEY &amp; COMPANY</a:t>
              </a:r>
            </a:p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Любое использование этого документа без специального разрешения McKinsey &amp; Company строго запрещено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87" y="6574684"/>
            <a:ext cx="222674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991299" y="2760184"/>
            <a:ext cx="699771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ru-RU" sz="3300" noProof="0" dirty="0" smtClean="0">
                <a:solidFill>
                  <a:schemeClr val="bg1"/>
                </a:solidFill>
              </a:defRPr>
            </a:lvl1pPr>
          </a:lstStyle>
          <a:p>
            <a:pPr lvl="0" defTabSz="958011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991293" y="4218564"/>
            <a:ext cx="6103561" cy="2923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lang="ru-RU" sz="1900" b="1" kern="1200" noProof="0" smtClean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lvl="0" defTabSz="996059" latinLnBrk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91373" y="5043059"/>
            <a:ext cx="719209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7864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5" y="230195"/>
            <a:ext cx="9144539" cy="307777"/>
          </a:xfrm>
        </p:spPr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48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1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7521314"/>
              </p:ext>
            </p:extLst>
          </p:nvPr>
        </p:nvGraphicFramePr>
        <p:xfrm>
          <a:off x="8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3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54" descr="Sberbank_russian"/>
          <p:cNvPicPr>
            <a:picLocks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7" y="2"/>
            <a:ext cx="12202800" cy="68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3591727" y="349865"/>
            <a:ext cx="110607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dirty="0">
                <a:solidFill>
                  <a:srgbClr val="000000"/>
                </a:solidFill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5750" y="37255"/>
            <a:ext cx="401721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auto">
          <a:xfrm>
            <a:off x="3591748" y="508600"/>
            <a:ext cx="314990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Last Modified 11.07.2013 22:43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auto">
          <a:xfrm>
            <a:off x="3591750" y="668959"/>
            <a:ext cx="279563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Printed 05.07.2013 15:17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5" y="4"/>
            <a:ext cx="1218768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99"/>
              <a:ext cx="3109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dirty="0">
                  <a:solidFill>
                    <a:srgbClr val="000000"/>
                  </a:solidFill>
                </a:rPr>
                <a:t>Тип документа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848" y="3275"/>
              <a:ext cx="292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b="1" dirty="0">
                  <a:solidFill>
                    <a:srgbClr val="FFFFFF"/>
                  </a:solidFill>
                </a:rPr>
                <a:t>Дата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97"/>
              <a:ext cx="3226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КОНФИДЕНЦИАЛЬНАЯ ИНФОРМАЦИЯ, СОБСТВЕННОСТЬ McKINSEY &amp; COMPANY</a:t>
              </a:r>
            </a:p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Любое использование этого документа без специального разрешения McKinsey &amp; Company строго запрещено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87" y="6574682"/>
            <a:ext cx="222674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991299" y="2760182"/>
            <a:ext cx="699771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ru-RU" sz="3300" noProof="0" dirty="0" smtClean="0">
                <a:solidFill>
                  <a:schemeClr val="bg1"/>
                </a:solidFill>
              </a:defRPr>
            </a:lvl1pPr>
          </a:lstStyle>
          <a:p>
            <a:pPr lvl="0" defTabSz="958011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991291" y="4218564"/>
            <a:ext cx="6103561" cy="2923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lang="ru-RU" sz="1900" b="1" kern="1200" noProof="0" smtClean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lvl="0" defTabSz="996059" latinLnBrk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91373" y="5043059"/>
            <a:ext cx="719209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4652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5" y="230192"/>
            <a:ext cx="9144539" cy="307777"/>
          </a:xfrm>
        </p:spPr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48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83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93195303"/>
              </p:ext>
            </p:extLst>
          </p:nvPr>
        </p:nvGraphicFramePr>
        <p:xfrm>
          <a:off x="7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84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54" descr="Sberbank_russian"/>
          <p:cNvPicPr>
            <a:picLocks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7" y="2"/>
            <a:ext cx="12202800" cy="68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3591727" y="349865"/>
            <a:ext cx="110607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dirty="0">
                <a:solidFill>
                  <a:srgbClr val="000000"/>
                </a:solidFill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5750" y="37255"/>
            <a:ext cx="401721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auto">
          <a:xfrm>
            <a:off x="3591748" y="508600"/>
            <a:ext cx="314990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Last Modified 11.07.2013 22:43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auto">
          <a:xfrm>
            <a:off x="3591748" y="668959"/>
            <a:ext cx="279563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Printed 05.07.2013 15:17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5" y="4"/>
            <a:ext cx="1218768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99"/>
              <a:ext cx="3109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dirty="0">
                  <a:solidFill>
                    <a:srgbClr val="000000"/>
                  </a:solidFill>
                </a:rPr>
                <a:t>Тип документа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848" y="3275"/>
              <a:ext cx="292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b="1" dirty="0">
                  <a:solidFill>
                    <a:srgbClr val="FFFFFF"/>
                  </a:solidFill>
                </a:rPr>
                <a:t>Дата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97"/>
              <a:ext cx="3226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КОНФИДЕНЦИАЛЬНАЯ ИНФОРМАЦИЯ, СОБСТВЕННОСТЬ McKINSEY &amp; COMPANY</a:t>
              </a:r>
            </a:p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Любое использование этого документа без специального разрешения McKinsey &amp; Company строго запрещено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87" y="6574680"/>
            <a:ext cx="222674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991299" y="2760180"/>
            <a:ext cx="699771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ru-RU" sz="3300" noProof="0" dirty="0" smtClean="0">
                <a:solidFill>
                  <a:schemeClr val="bg1"/>
                </a:solidFill>
              </a:defRPr>
            </a:lvl1pPr>
          </a:lstStyle>
          <a:p>
            <a:pPr lvl="0" defTabSz="958011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991290" y="4218564"/>
            <a:ext cx="6103561" cy="2923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lang="ru-RU" sz="1900" b="1" kern="1200" noProof="0" smtClean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lvl="0" defTabSz="996059" latinLnBrk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91373" y="5043059"/>
            <a:ext cx="719209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2857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5" y="230192"/>
            <a:ext cx="9144539" cy="307777"/>
          </a:xfrm>
        </p:spPr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48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53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20625539"/>
              </p:ext>
            </p:extLst>
          </p:nvPr>
        </p:nvGraphicFramePr>
        <p:xfrm>
          <a:off x="6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10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54" descr="Sberbank_russian"/>
          <p:cNvPicPr>
            <a:picLocks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7" y="2"/>
            <a:ext cx="12202800" cy="68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3591727" y="349865"/>
            <a:ext cx="110607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dirty="0">
                <a:solidFill>
                  <a:srgbClr val="000000"/>
                </a:solidFill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5750" y="37255"/>
            <a:ext cx="401721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auto">
          <a:xfrm>
            <a:off x="3591747" y="508600"/>
            <a:ext cx="314990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Last Modified 11.07.2013 22:43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auto">
          <a:xfrm>
            <a:off x="3591747" y="668959"/>
            <a:ext cx="279563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Printed 05.07.2013 15:17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5" y="4"/>
            <a:ext cx="1218768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99"/>
              <a:ext cx="3109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dirty="0">
                  <a:solidFill>
                    <a:srgbClr val="000000"/>
                  </a:solidFill>
                </a:rPr>
                <a:t>Тип документа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848" y="3275"/>
              <a:ext cx="292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b="1" dirty="0">
                  <a:solidFill>
                    <a:srgbClr val="FFFFFF"/>
                  </a:solidFill>
                </a:rPr>
                <a:t>Дата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97"/>
              <a:ext cx="3226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КОНФИДЕНЦИАЛЬНАЯ ИНФОРМАЦИЯ, СОБСТВЕННОСТЬ McKINSEY &amp; COMPANY</a:t>
              </a:r>
            </a:p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Любое использование этого документа без специального разрешения McKinsey &amp; Company строго запрещено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87" y="6574678"/>
            <a:ext cx="222674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991299" y="2760178"/>
            <a:ext cx="699771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ru-RU" sz="3300" noProof="0" dirty="0" smtClean="0">
                <a:solidFill>
                  <a:schemeClr val="bg1"/>
                </a:solidFill>
              </a:defRPr>
            </a:lvl1pPr>
          </a:lstStyle>
          <a:p>
            <a:pPr lvl="0" defTabSz="958011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991289" y="4218564"/>
            <a:ext cx="6103561" cy="2923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lang="ru-RU" sz="1900" b="1" kern="1200" noProof="0" smtClean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lvl="0" defTabSz="996059" latinLnBrk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91373" y="5043059"/>
            <a:ext cx="719209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0109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5" y="230192"/>
            <a:ext cx="9144539" cy="307777"/>
          </a:xfrm>
        </p:spPr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48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38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5568771"/>
              </p:ext>
            </p:extLst>
          </p:nvPr>
        </p:nvGraphicFramePr>
        <p:xfrm>
          <a:off x="6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76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54" descr="Sberbank_russian"/>
          <p:cNvPicPr>
            <a:picLocks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7" y="2"/>
            <a:ext cx="12202800" cy="68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3591727" y="349865"/>
            <a:ext cx="110607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dirty="0">
                <a:solidFill>
                  <a:srgbClr val="000000"/>
                </a:solidFill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5750" y="37255"/>
            <a:ext cx="401721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auto">
          <a:xfrm>
            <a:off x="3591747" y="508600"/>
            <a:ext cx="314990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Last Modified 11.07.2013 22:43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auto">
          <a:xfrm>
            <a:off x="3591747" y="668959"/>
            <a:ext cx="279563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Printed 05.07.2013 15:17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5" y="4"/>
            <a:ext cx="1218768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99"/>
              <a:ext cx="3109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dirty="0">
                  <a:solidFill>
                    <a:srgbClr val="000000"/>
                  </a:solidFill>
                </a:rPr>
                <a:t>Тип документа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848" y="3275"/>
              <a:ext cx="292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b="1" dirty="0">
                  <a:solidFill>
                    <a:srgbClr val="FFFFFF"/>
                  </a:solidFill>
                </a:rPr>
                <a:t>Дата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97"/>
              <a:ext cx="3226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КОНФИДЕНЦИАЛЬНАЯ ИНФОРМАЦИЯ, СОБСТВЕННОСТЬ McKINSEY &amp; COMPANY</a:t>
              </a:r>
            </a:p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Любое использование этого документа без специального разрешения McKinsey &amp; Company строго запрещено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87" y="6574678"/>
            <a:ext cx="222674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991299" y="2760178"/>
            <a:ext cx="699771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ru-RU" sz="3300" noProof="0" dirty="0" smtClean="0">
                <a:solidFill>
                  <a:schemeClr val="bg1"/>
                </a:solidFill>
              </a:defRPr>
            </a:lvl1pPr>
          </a:lstStyle>
          <a:p>
            <a:pPr lvl="0" defTabSz="958011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991289" y="4218564"/>
            <a:ext cx="6103561" cy="2923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lang="ru-RU" sz="1900" b="1" kern="1200" noProof="0" smtClean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lvl="0" defTabSz="996059" latinLnBrk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91373" y="5043059"/>
            <a:ext cx="719209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488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5" y="230192"/>
            <a:ext cx="9144539" cy="307777"/>
          </a:xfrm>
        </p:spPr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48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40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81773030"/>
              </p:ext>
            </p:extLst>
          </p:nvPr>
        </p:nvGraphicFramePr>
        <p:xfrm>
          <a:off x="4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02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54" descr="Sberbank_russian"/>
          <p:cNvPicPr>
            <a:picLocks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8" y="2"/>
            <a:ext cx="12202800" cy="68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3591727" y="349865"/>
            <a:ext cx="110607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dirty="0">
                <a:solidFill>
                  <a:srgbClr val="000000"/>
                </a:solidFill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5750" y="37255"/>
            <a:ext cx="401721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auto">
          <a:xfrm>
            <a:off x="3591746" y="508600"/>
            <a:ext cx="314990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Last Modified 11.07.2013 22:43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auto">
          <a:xfrm>
            <a:off x="3591746" y="668959"/>
            <a:ext cx="279563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Printed 05.07.2013 15:17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5" y="4"/>
            <a:ext cx="1218768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99"/>
              <a:ext cx="3109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dirty="0">
                  <a:solidFill>
                    <a:srgbClr val="000000"/>
                  </a:solidFill>
                </a:rPr>
                <a:t>Тип документа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848" y="3275"/>
              <a:ext cx="292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b="1" dirty="0">
                  <a:solidFill>
                    <a:srgbClr val="FFFFFF"/>
                  </a:solidFill>
                </a:rPr>
                <a:t>Дата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97"/>
              <a:ext cx="3226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КОНФИДЕНЦИАЛЬНАЯ ИНФОРМАЦИЯ, СОБСТВЕННОСТЬ McKINSEY &amp; COMPANY</a:t>
              </a:r>
            </a:p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Любое использование этого документа без специального разрешения McKinsey &amp; Company строго запрещено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87" y="6574676"/>
            <a:ext cx="222674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991298" y="2760176"/>
            <a:ext cx="699771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ru-RU" sz="3300" noProof="0" dirty="0" smtClean="0">
                <a:solidFill>
                  <a:schemeClr val="bg1"/>
                </a:solidFill>
              </a:defRPr>
            </a:lvl1pPr>
          </a:lstStyle>
          <a:p>
            <a:pPr lvl="0" defTabSz="958011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991288" y="4218564"/>
            <a:ext cx="6103561" cy="2923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lang="ru-RU" sz="1900" b="1" kern="1200" noProof="0" smtClean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lvl="0" defTabSz="996059" latinLnBrk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91373" y="5043059"/>
            <a:ext cx="719209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10279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5" y="230192"/>
            <a:ext cx="9144539" cy="307777"/>
          </a:xfrm>
        </p:spPr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48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1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972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9837211"/>
              </p:ext>
            </p:extLst>
          </p:nvPr>
        </p:nvGraphicFramePr>
        <p:xfrm>
          <a:off x="3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54" descr="Sberbank_russian"/>
          <p:cNvPicPr>
            <a:picLocks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9" y="2"/>
            <a:ext cx="12202800" cy="68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3591727" y="349865"/>
            <a:ext cx="110607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dirty="0">
                <a:solidFill>
                  <a:srgbClr val="000000"/>
                </a:solidFill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5749" y="37255"/>
            <a:ext cx="401721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auto">
          <a:xfrm>
            <a:off x="3591745" y="508600"/>
            <a:ext cx="314990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Last Modified 11.07.2013 22:43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auto">
          <a:xfrm>
            <a:off x="3591745" y="668959"/>
            <a:ext cx="279563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Printed 05.07.2013 15:17 Russian Standard Time</a:t>
            </a:r>
            <a:endParaRPr lang="ru-RU" sz="1000" dirty="0">
              <a:solidFill>
                <a:srgbClr val="000000"/>
              </a:solidFill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5" y="4"/>
            <a:ext cx="1218768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99"/>
              <a:ext cx="3109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dirty="0">
                  <a:solidFill>
                    <a:srgbClr val="000000"/>
                  </a:solidFill>
                </a:rPr>
                <a:t>Тип документа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848" y="3275"/>
              <a:ext cx="292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500" b="1" dirty="0">
                  <a:solidFill>
                    <a:srgbClr val="FFFFFF"/>
                  </a:solidFill>
                </a:rPr>
                <a:t>Дата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97"/>
              <a:ext cx="3226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КОНФИДЕНЦИАЛЬНАЯ ИНФОРМАЦИЯ, СОБСТВЕННОСТЬ McKINSEY &amp; COMPANY</a:t>
              </a:r>
            </a:p>
            <a:p>
              <a:pPr defTabSz="860204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900" dirty="0">
                  <a:solidFill>
                    <a:srgbClr val="000000"/>
                  </a:solidFill>
                </a:rPr>
                <a:t>Любое использование этого документа без специального разрешения McKinsey &amp; Company строго запрещено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87" y="6574674"/>
            <a:ext cx="222674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991297" y="2760174"/>
            <a:ext cx="699771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ru-RU" sz="3300" noProof="0" dirty="0" smtClean="0">
                <a:solidFill>
                  <a:schemeClr val="bg1"/>
                </a:solidFill>
              </a:defRPr>
            </a:lvl1pPr>
          </a:lstStyle>
          <a:p>
            <a:pPr lvl="0" defTabSz="958011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991287" y="4218564"/>
            <a:ext cx="6103561" cy="2923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lang="ru-RU" sz="1900" b="1" kern="1200" noProof="0" smtClean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lvl="0" defTabSz="996059" latinLnBrk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91373" y="5043059"/>
            <a:ext cx="719209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9049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5" y="230192"/>
            <a:ext cx="9144539" cy="307777"/>
          </a:xfrm>
        </p:spPr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48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0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576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2445457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172485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2793284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597728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1744072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648531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1381233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1664670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1530396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1232916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2839343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det.org.mx/wp-content/uploads/2017/11/Fotolia_121724298_Subscription_Monthly_M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/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1785306" y="2097089"/>
            <a:ext cx="10188575" cy="995144"/>
          </a:xfrm>
          <a:prstGeom prst="rect">
            <a:avLst/>
          </a:prstGeom>
        </p:spPr>
        <p:txBody>
          <a:bodyPr lIns="68580" tIns="34290" rIns="68580" bIns="34290" anchor="t" anchorCtr="0">
            <a:spAutoFit/>
          </a:bodyPr>
          <a:lstStyle>
            <a:lvl1pPr algn="r">
              <a:lnSpc>
                <a:spcPct val="100000"/>
              </a:lnSpc>
              <a:defRPr sz="5867" b="1" i="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412619" y="4344989"/>
            <a:ext cx="7561261" cy="4016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algn="r">
              <a:defRPr lang="en-US" sz="2400" b="0" i="0" kern="1200" cap="none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83368" y="68019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2715223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под градиент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CECEC"/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33"/>
          </a:p>
        </p:txBody>
      </p:sp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4275047" y="3059668"/>
            <a:ext cx="7667927" cy="73866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100000"/>
              </a:lnSpc>
              <a:defRPr sz="4800" b="1" i="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275047" y="4119908"/>
            <a:ext cx="7667927" cy="29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lang="en-US" sz="2133" b="0" i="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7" name="Shape"/>
          <p:cNvSpPr/>
          <p:nvPr userDrawn="1"/>
        </p:nvSpPr>
        <p:spPr>
          <a:xfrm>
            <a:off x="9952461" y="384318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" y="0"/>
            <a:ext cx="3856079" cy="6858000"/>
          </a:xfrm>
          <a:prstGeom prst="rect">
            <a:avLst/>
          </a:prstGeom>
          <a:noFill/>
          <a:effectLst>
            <a:outerShdw blurRad="88900" dist="38100" algn="l" rotWithShape="0">
              <a:prstClr val="black">
                <a:alpha val="28000"/>
              </a:prstClr>
            </a:outerShdw>
          </a:effectLst>
        </p:spPr>
      </p:pic>
      <p:sp>
        <p:nvSpPr>
          <p:cNvPr id="13" name="Прямоугольник 12"/>
          <p:cNvSpPr/>
          <p:nvPr userDrawn="1"/>
        </p:nvSpPr>
        <p:spPr>
          <a:xfrm>
            <a:off x="1" y="0"/>
            <a:ext cx="3856079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33"/>
          </a:p>
        </p:txBody>
      </p:sp>
    </p:spTree>
    <p:extLst>
      <p:ext uri="{BB962C8B-B14F-4D97-AF65-F5344CB8AC3E}">
        <p14:creationId xmlns:p14="http://schemas.microsoft.com/office/powerpoint/2010/main" val="2377663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D10CF-8B7B-4C00-9706-2368CEFE8E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9768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16419-8139-43CE-A2CD-CB73339AAF6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48023" y="6484171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D60C7BD-1E3E-4CD7-B186-9A9520390796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169555" y="6558115"/>
            <a:ext cx="11609491" cy="242776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3000">
                <a:schemeClr val="bg1">
                  <a:lumMod val="95000"/>
                </a:schemeClr>
              </a:gs>
              <a:gs pos="100000">
                <a:srgbClr val="92D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9" name="Рисунок 28" descr="http://F1802517D5E5D0CD818B18CB2EB8B6FB.dms.sberbank.ru/F1802517D5E5D0CD818B18CB2EB8B6FB-E4ADBC00E42BCB5298DE3641DDBE8ABB-A868C0DDCB08222FA347672B25607B9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7" name="Рисунок 6" descr="http://F1802517D5E5D0CD818B18CB2EB8B6FB.dms.sberbank.ru/F1802517D5E5D0CD818B18CB2EB8B6FB-E4ADBC00E42BCB5298DE3641DDBE8ABB-A868C0DDCB08222FA347672B25607B9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24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2FF4-893B-4FEE-B3B5-76AAC80F82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726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7C55-3BC5-4540-A906-9A6896118B1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275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00D99-C6AE-406C-BD68-14BE67E831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4734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D681-509E-4FD4-B70F-FD4AEB2689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0652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9A02-5F53-4F08-B4B2-5F9F3C4194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928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9719C-E29B-4C0B-A0FA-65377FA4E0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8872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E0ACC-31C3-491E-8C2E-380D24D236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5093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3541C-B356-41EA-8AFB-F9218CB95F1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1032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F554E-2372-442E-89D6-0DBDD1EDCF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181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>
            <a:extLst>
              <a:ext uri="{FF2B5EF4-FFF2-40B4-BE49-F238E27FC236}">
                <a16:creationId xmlns:a16="http://schemas.microsoft.com/office/drawing/2014/main" id="{0FE546F6-C9A2-034B-9E07-6D463E77FE79}"/>
              </a:ext>
            </a:extLst>
          </p:cNvPr>
          <p:cNvSpPr>
            <a:spLocks noChangeAspect="1"/>
          </p:cNvSpPr>
          <p:nvPr userDrawn="1"/>
        </p:nvSpPr>
        <p:spPr>
          <a:xfrm rot="1603125" flipH="1">
            <a:off x="1768375" y="-2443582"/>
            <a:ext cx="8850150" cy="9634194"/>
          </a:xfrm>
          <a:custGeom>
            <a:avLst/>
            <a:gdLst>
              <a:gd name="connsiteX0" fmla="*/ 8850150 w 8850150"/>
              <a:gd name="connsiteY0" fmla="*/ 4387248 h 9634194"/>
              <a:gd name="connsiteX1" fmla="*/ 134184 w 8850150"/>
              <a:gd name="connsiteY1" fmla="*/ 0 h 9634194"/>
              <a:gd name="connsiteX2" fmla="*/ 13950 w 8850150"/>
              <a:gd name="connsiteY2" fmla="*/ 238863 h 9634194"/>
              <a:gd name="connsiteX3" fmla="*/ 7615 w 8850150"/>
              <a:gd name="connsiteY3" fmla="*/ 280373 h 9634194"/>
              <a:gd name="connsiteX4" fmla="*/ 0 w 8850150"/>
              <a:gd name="connsiteY4" fmla="*/ 431189 h 9634194"/>
              <a:gd name="connsiteX5" fmla="*/ 0 w 8850150"/>
              <a:gd name="connsiteY5" fmla="*/ 5209119 h 9634194"/>
              <a:gd name="connsiteX6" fmla="*/ 1149555 w 8850150"/>
              <a:gd name="connsiteY6" fmla="*/ 8184439 h 9634194"/>
              <a:gd name="connsiteX7" fmla="*/ 1157726 w 8850150"/>
              <a:gd name="connsiteY7" fmla="*/ 8193011 h 9634194"/>
              <a:gd name="connsiteX8" fmla="*/ 3975984 w 8850150"/>
              <a:gd name="connsiteY8" fmla="*/ 9611602 h 9634194"/>
              <a:gd name="connsiteX9" fmla="*/ 4197361 w 8850150"/>
              <a:gd name="connsiteY9" fmla="*/ 9628436 h 9634194"/>
              <a:gd name="connsiteX10" fmla="*/ 4425075 w 8850150"/>
              <a:gd name="connsiteY10" fmla="*/ 9634194 h 9634194"/>
              <a:gd name="connsiteX11" fmla="*/ 7375095 w 8850150"/>
              <a:gd name="connsiteY11" fmla="*/ 9634194 h 9634194"/>
              <a:gd name="connsiteX12" fmla="*/ 8850149 w 8850150"/>
              <a:gd name="connsiteY12" fmla="*/ 8159140 h 963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50150" h="9634194">
                <a:moveTo>
                  <a:pt x="8850150" y="4387248"/>
                </a:moveTo>
                <a:lnTo>
                  <a:pt x="134184" y="0"/>
                </a:lnTo>
                <a:lnTo>
                  <a:pt x="13950" y="238863"/>
                </a:lnTo>
                <a:lnTo>
                  <a:pt x="7615" y="280373"/>
                </a:lnTo>
                <a:cubicBezTo>
                  <a:pt x="2580" y="329960"/>
                  <a:pt x="0" y="380274"/>
                  <a:pt x="0" y="431189"/>
                </a:cubicBezTo>
                <a:lnTo>
                  <a:pt x="0" y="5209119"/>
                </a:lnTo>
                <a:cubicBezTo>
                  <a:pt x="0" y="6354698"/>
                  <a:pt x="435317" y="7398603"/>
                  <a:pt x="1149555" y="8184439"/>
                </a:cubicBezTo>
                <a:lnTo>
                  <a:pt x="1157726" y="8193011"/>
                </a:lnTo>
                <a:lnTo>
                  <a:pt x="3975984" y="9611602"/>
                </a:lnTo>
                <a:lnTo>
                  <a:pt x="4197361" y="9628436"/>
                </a:lnTo>
                <a:cubicBezTo>
                  <a:pt x="4272783" y="9632259"/>
                  <a:pt x="4348703" y="9634194"/>
                  <a:pt x="4425075" y="9634194"/>
                </a:cubicBezTo>
                <a:lnTo>
                  <a:pt x="7375095" y="9634194"/>
                </a:lnTo>
                <a:cubicBezTo>
                  <a:pt x="8189745" y="9634194"/>
                  <a:pt x="8850149" y="8973790"/>
                  <a:pt x="8850149" y="815914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457200" sx="103000" sy="103000" algn="ctr" rotWithShape="0">
              <a:schemeClr val="accent1">
                <a:alpha val="5000"/>
              </a:schemeClr>
            </a:outerShdw>
          </a:effectLst>
        </p:spPr>
        <p:txBody>
          <a:bodyPr anchor="ctr"/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endParaRPr lang="ru-RU" sz="2800" b="1" noProof="0" dirty="0"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" name="Полилиния 9">
            <a:extLst>
              <a:ext uri="{FF2B5EF4-FFF2-40B4-BE49-F238E27FC236}">
                <a16:creationId xmlns:a16="http://schemas.microsoft.com/office/drawing/2014/main" id="{09AA1AA2-289A-B14D-B85D-9CAF1DE8530A}"/>
              </a:ext>
            </a:extLst>
          </p:cNvPr>
          <p:cNvSpPr>
            <a:spLocks noChangeAspect="1"/>
          </p:cNvSpPr>
          <p:nvPr userDrawn="1"/>
        </p:nvSpPr>
        <p:spPr>
          <a:xfrm rot="1603125" flipH="1">
            <a:off x="4002533" y="-1264476"/>
            <a:ext cx="8850149" cy="10546437"/>
          </a:xfrm>
          <a:custGeom>
            <a:avLst/>
            <a:gdLst>
              <a:gd name="connsiteX0" fmla="*/ 8802665 w 8850149"/>
              <a:gd name="connsiteY0" fmla="*/ 2988768 h 10546437"/>
              <a:gd name="connsiteX1" fmla="*/ 2865003 w 8850149"/>
              <a:gd name="connsiteY1" fmla="*/ 0 h 10546437"/>
              <a:gd name="connsiteX2" fmla="*/ 0 w 8850149"/>
              <a:gd name="connsiteY2" fmla="*/ 5691784 h 10546437"/>
              <a:gd name="connsiteX3" fmla="*/ 0 w 8850149"/>
              <a:gd name="connsiteY3" fmla="*/ 6235681 h 10546437"/>
              <a:gd name="connsiteX4" fmla="*/ 8564000 w 8850149"/>
              <a:gd name="connsiteY4" fmla="*/ 10546437 h 10546437"/>
              <a:gd name="connsiteX5" fmla="*/ 8598233 w 8850149"/>
              <a:gd name="connsiteY5" fmla="*/ 10500658 h 10546437"/>
              <a:gd name="connsiteX6" fmla="*/ 8850149 w 8850149"/>
              <a:gd name="connsiteY6" fmla="*/ 9675941 h 10546437"/>
              <a:gd name="connsiteX7" fmla="*/ 8850149 w 8850149"/>
              <a:gd name="connsiteY7" fmla="*/ 3635100 h 10546437"/>
              <a:gd name="connsiteX8" fmla="*/ 8827303 w 8850149"/>
              <a:gd name="connsiteY8" fmla="*/ 3182662 h 1054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50149" h="10546437">
                <a:moveTo>
                  <a:pt x="8802665" y="2988768"/>
                </a:moveTo>
                <a:lnTo>
                  <a:pt x="2865003" y="0"/>
                </a:lnTo>
                <a:lnTo>
                  <a:pt x="0" y="5691784"/>
                </a:lnTo>
                <a:lnTo>
                  <a:pt x="0" y="6235681"/>
                </a:lnTo>
                <a:lnTo>
                  <a:pt x="8564000" y="10546437"/>
                </a:lnTo>
                <a:lnTo>
                  <a:pt x="8598233" y="10500658"/>
                </a:lnTo>
                <a:cubicBezTo>
                  <a:pt x="8757279" y="10265238"/>
                  <a:pt x="8850149" y="9981435"/>
                  <a:pt x="8850149" y="9675941"/>
                </a:cubicBezTo>
                <a:cubicBezTo>
                  <a:pt x="8850149" y="7662327"/>
                  <a:pt x="8850150" y="5648714"/>
                  <a:pt x="8850149" y="3635100"/>
                </a:cubicBezTo>
                <a:cubicBezTo>
                  <a:pt x="8850150" y="3482356"/>
                  <a:pt x="8842411" y="3331420"/>
                  <a:pt x="8827303" y="3182662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457200" sx="103000" sy="103000" algn="ctr" rotWithShape="0">
              <a:schemeClr val="accent1">
                <a:alpha val="5000"/>
              </a:schemeClr>
            </a:outerShdw>
          </a:effectLst>
        </p:spPr>
        <p:txBody>
          <a:bodyPr anchor="ctr"/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endParaRPr lang="ru-RU" sz="2800" b="1" noProof="0" dirty="0"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790247" y="301452"/>
            <a:ext cx="8610600" cy="495486"/>
          </a:xfrm>
          <a:prstGeom prst="rect">
            <a:avLst/>
          </a:prstGeom>
        </p:spPr>
        <p:txBody>
          <a:bodyPr lIns="0" anchor="ctr"/>
          <a:lstStyle>
            <a:lvl1pPr algn="l">
              <a:defRPr sz="28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248C774-9C07-634A-AEAB-7F492A656783}"/>
              </a:ext>
            </a:extLst>
          </p:cNvPr>
          <p:cNvSpPr/>
          <p:nvPr userDrawn="1"/>
        </p:nvSpPr>
        <p:spPr bwMode="auto">
          <a:xfrm>
            <a:off x="1" y="442210"/>
            <a:ext cx="164892" cy="217357"/>
          </a:xfrm>
          <a:prstGeom prst="rect">
            <a:avLst/>
          </a:prstGeom>
          <a:solidFill>
            <a:schemeClr val="tx2">
              <a:lumMod val="50000"/>
              <a:alpha val="43000"/>
            </a:schemeClr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000DC4-613E-DF41-BF59-7DF802F2253D}"/>
              </a:ext>
            </a:extLst>
          </p:cNvPr>
          <p:cNvSpPr/>
          <p:nvPr userDrawn="1"/>
        </p:nvSpPr>
        <p:spPr bwMode="auto">
          <a:xfrm>
            <a:off x="194873" y="442210"/>
            <a:ext cx="97435" cy="217357"/>
          </a:xfrm>
          <a:prstGeom prst="rect">
            <a:avLst/>
          </a:prstGeom>
          <a:solidFill>
            <a:schemeClr val="tx2">
              <a:lumMod val="50000"/>
              <a:alpha val="43000"/>
            </a:schemeClr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7C35FA0-52BF-1D45-B370-6BB13BF88F4B}"/>
              </a:ext>
            </a:extLst>
          </p:cNvPr>
          <p:cNvSpPr/>
          <p:nvPr userDrawn="1"/>
        </p:nvSpPr>
        <p:spPr bwMode="auto">
          <a:xfrm>
            <a:off x="322288" y="442210"/>
            <a:ext cx="45719" cy="217357"/>
          </a:xfrm>
          <a:prstGeom prst="rect">
            <a:avLst/>
          </a:prstGeom>
          <a:solidFill>
            <a:schemeClr val="tx2">
              <a:lumMod val="50000"/>
              <a:alpha val="43000"/>
            </a:schemeClr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5F71E22-B612-7144-9D59-D479495D098B}"/>
              </a:ext>
            </a:extLst>
          </p:cNvPr>
          <p:cNvSpPr/>
          <p:nvPr userDrawn="1"/>
        </p:nvSpPr>
        <p:spPr bwMode="auto">
          <a:xfrm>
            <a:off x="397987" y="442210"/>
            <a:ext cx="45719" cy="217357"/>
          </a:xfrm>
          <a:prstGeom prst="rect">
            <a:avLst/>
          </a:prstGeom>
          <a:solidFill>
            <a:schemeClr val="tx2">
              <a:lumMod val="50000"/>
              <a:alpha val="43000"/>
            </a:schemeClr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84EF6D3-073F-4843-A309-683FF506EA1F}"/>
              </a:ext>
            </a:extLst>
          </p:cNvPr>
          <p:cNvSpPr/>
          <p:nvPr userDrawn="1"/>
        </p:nvSpPr>
        <p:spPr bwMode="auto">
          <a:xfrm>
            <a:off x="472937" y="442210"/>
            <a:ext cx="45719" cy="2173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91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heme" Target="../theme/theme1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image" Target="../media/image3.png"/><Relationship Id="rId5" Type="http://schemas.openxmlformats.org/officeDocument/2006/relationships/tags" Target="../tags/tag1.xml"/><Relationship Id="rId10" Type="http://schemas.openxmlformats.org/officeDocument/2006/relationships/image" Target="../media/image2.png"/><Relationship Id="rId4" Type="http://schemas.openxmlformats.org/officeDocument/2006/relationships/vmlDrawing" Target="../drawings/vmlDrawing1.v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heme" Target="../theme/theme2.xml"/><Relationship Id="rId7" Type="http://schemas.openxmlformats.org/officeDocument/2006/relationships/tags" Target="../tags/tag8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2.png"/><Relationship Id="rId4" Type="http://schemas.openxmlformats.org/officeDocument/2006/relationships/vmlDrawing" Target="../drawings/vmlDrawing3.v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heme" Target="../theme/theme3.xml"/><Relationship Id="rId7" Type="http://schemas.openxmlformats.org/officeDocument/2006/relationships/tags" Target="../tags/tag1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2.xml"/><Relationship Id="rId11" Type="http://schemas.openxmlformats.org/officeDocument/2006/relationships/image" Target="../media/image3.png"/><Relationship Id="rId5" Type="http://schemas.openxmlformats.org/officeDocument/2006/relationships/tags" Target="../tags/tag11.xml"/><Relationship Id="rId10" Type="http://schemas.openxmlformats.org/officeDocument/2006/relationships/image" Target="../media/image2.png"/><Relationship Id="rId4" Type="http://schemas.openxmlformats.org/officeDocument/2006/relationships/vmlDrawing" Target="../drawings/vmlDrawing5.vml"/><Relationship Id="rId9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heme" Target="../theme/theme4.xml"/><Relationship Id="rId7" Type="http://schemas.openxmlformats.org/officeDocument/2006/relationships/tags" Target="../tags/tag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ags" Target="../tags/tag17.xml"/><Relationship Id="rId11" Type="http://schemas.openxmlformats.org/officeDocument/2006/relationships/image" Target="../media/image3.png"/><Relationship Id="rId5" Type="http://schemas.openxmlformats.org/officeDocument/2006/relationships/tags" Target="../tags/tag16.xml"/><Relationship Id="rId10" Type="http://schemas.openxmlformats.org/officeDocument/2006/relationships/image" Target="../media/image2.png"/><Relationship Id="rId4" Type="http://schemas.openxmlformats.org/officeDocument/2006/relationships/vmlDrawing" Target="../drawings/vmlDrawing7.vml"/><Relationship Id="rId9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heme" Target="../theme/theme5.xml"/><Relationship Id="rId7" Type="http://schemas.openxmlformats.org/officeDocument/2006/relationships/tags" Target="../tags/tag2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ags" Target="../tags/tag22.xml"/><Relationship Id="rId11" Type="http://schemas.openxmlformats.org/officeDocument/2006/relationships/image" Target="../media/image3.png"/><Relationship Id="rId5" Type="http://schemas.openxmlformats.org/officeDocument/2006/relationships/tags" Target="../tags/tag21.xml"/><Relationship Id="rId10" Type="http://schemas.openxmlformats.org/officeDocument/2006/relationships/image" Target="../media/image2.png"/><Relationship Id="rId4" Type="http://schemas.openxmlformats.org/officeDocument/2006/relationships/vmlDrawing" Target="../drawings/vmlDrawing9.vml"/><Relationship Id="rId9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heme" Target="../theme/theme6.xml"/><Relationship Id="rId7" Type="http://schemas.openxmlformats.org/officeDocument/2006/relationships/tags" Target="../tags/tag28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11" Type="http://schemas.openxmlformats.org/officeDocument/2006/relationships/image" Target="../media/image3.png"/><Relationship Id="rId5" Type="http://schemas.openxmlformats.org/officeDocument/2006/relationships/tags" Target="../tags/tag26.xml"/><Relationship Id="rId10" Type="http://schemas.openxmlformats.org/officeDocument/2006/relationships/image" Target="../media/image2.png"/><Relationship Id="rId4" Type="http://schemas.openxmlformats.org/officeDocument/2006/relationships/vmlDrawing" Target="../drawings/vmlDrawing11.vml"/><Relationship Id="rId9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heme" Target="../theme/theme7.xml"/><Relationship Id="rId7" Type="http://schemas.openxmlformats.org/officeDocument/2006/relationships/tags" Target="../tags/tag3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ags" Target="../tags/tag32.xml"/><Relationship Id="rId11" Type="http://schemas.openxmlformats.org/officeDocument/2006/relationships/image" Target="../media/image3.png"/><Relationship Id="rId5" Type="http://schemas.openxmlformats.org/officeDocument/2006/relationships/tags" Target="../tags/tag31.xml"/><Relationship Id="rId10" Type="http://schemas.openxmlformats.org/officeDocument/2006/relationships/image" Target="../media/image2.png"/><Relationship Id="rId4" Type="http://schemas.openxmlformats.org/officeDocument/2006/relationships/vmlDrawing" Target="../drawings/vmlDrawing13.vml"/><Relationship Id="rId9" Type="http://schemas.openxmlformats.org/officeDocument/2006/relationships/image" Target="../media/image1.emf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5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6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7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8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9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0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1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22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3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4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5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6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640430955"/>
              </p:ext>
            </p:extLst>
          </p:nvPr>
        </p:nvGraphicFramePr>
        <p:xfrm>
          <a:off x="9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03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5488" y="37255"/>
            <a:ext cx="894153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11140876" y="1981061"/>
            <a:ext cx="1912383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Last Modified 11.07.2013 22:43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11248274" y="4199063"/>
            <a:ext cx="169758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Printed 05.07.2013 15:17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9" y="1990667"/>
            <a:ext cx="585302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1985" y="234921"/>
            <a:ext cx="91510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61985" y="27536"/>
            <a:ext cx="9201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1984" y="785577"/>
            <a:ext cx="1172548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2" name="McK Slide Elements"/>
          <p:cNvGrpSpPr>
            <a:grpSpLocks/>
          </p:cNvGrpSpPr>
          <p:nvPr/>
        </p:nvGrpSpPr>
        <p:grpSpPr bwMode="auto">
          <a:xfrm>
            <a:off x="161990" y="6189052"/>
            <a:ext cx="11630454" cy="532896"/>
            <a:chOff x="75" y="3821"/>
            <a:chExt cx="5385" cy="329"/>
          </a:xfrm>
        </p:grpSpPr>
        <p:sp>
          <p:nvSpPr>
            <p:cNvPr id="13" name="McK 4. Footnote" hidden="1"/>
            <p:cNvSpPr txBox="1">
              <a:spLocks noChangeArrowheads="1"/>
            </p:cNvSpPr>
            <p:nvPr/>
          </p:nvSpPr>
          <p:spPr bwMode="auto">
            <a:xfrm>
              <a:off x="75" y="3821"/>
              <a:ext cx="5385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dirty="0">
                  <a:solidFill>
                    <a:srgbClr val="000000"/>
                  </a:solidFill>
                  <a:latin typeface="Arial"/>
                </a:rPr>
                <a:t>1 Сноска</a:t>
              </a:r>
            </a:p>
          </p:txBody>
        </p:sp>
        <p:sp>
          <p:nvSpPr>
            <p:cNvPr id="14" name="McK 5. Source" hidden="1"/>
            <p:cNvSpPr>
              <a:spLocks noChangeArrowheads="1"/>
            </p:cNvSpPr>
            <p:nvPr/>
          </p:nvSpPr>
          <p:spPr bwMode="auto">
            <a:xfrm>
              <a:off x="75" y="4045"/>
              <a:ext cx="4323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/>
            <a:p>
              <a:pPr marL="651516" indent="-651516" defTabSz="956913" fontAlgn="base">
                <a:spcBef>
                  <a:spcPct val="0"/>
                </a:spcBef>
                <a:spcAft>
                  <a:spcPct val="0"/>
                </a:spcAft>
                <a:tabLst>
                  <a:tab pos="654909" algn="l"/>
                </a:tabLst>
              </a:pPr>
              <a:r>
                <a:rPr lang="ru-RU" sz="1100" dirty="0">
                  <a:solidFill>
                    <a:srgbClr val="000000"/>
                  </a:solidFill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9" y="1127342"/>
            <a:ext cx="5801189" cy="540994"/>
            <a:chOff x="915" y="696"/>
            <a:chExt cx="2686" cy="33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b="1" dirty="0">
                  <a:solidFill>
                    <a:srgbClr val="000000"/>
                  </a:solidFill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LogoText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48534" y="6559694"/>
            <a:ext cx="138820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21" name="SlideLogoSeparator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454167" y="6534190"/>
            <a:ext cx="54523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FFFFFF"/>
                </a:solidFill>
              </a:rPr>
              <a:t>|</a:t>
            </a:r>
          </a:p>
        </p:txBody>
      </p:sp>
      <p:sp>
        <p:nvSpPr>
          <p:cNvPr id="23" name="Slide Number"/>
          <p:cNvSpPr txBox="1">
            <a:spLocks/>
          </p:cNvSpPr>
          <p:nvPr/>
        </p:nvSpPr>
        <p:spPr>
          <a:xfrm>
            <a:off x="11703897" y="6547009"/>
            <a:ext cx="284011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4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676589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3" descr="Сбербанк России. Всегда рядом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r="6099" b="7909"/>
          <a:stretch>
            <a:fillRect/>
          </a:stretch>
        </p:blipFill>
        <p:spPr bwMode="auto">
          <a:xfrm>
            <a:off x="9306531" y="93945"/>
            <a:ext cx="2760208" cy="51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59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50" r:id="rId1"/>
    <p:sldLayoutId id="2147486051" r:id="rId2"/>
  </p:sldLayoutIdLst>
  <p:hf hdr="0" ftr="0" dt="0"/>
  <p:txStyles>
    <p:titleStyle>
      <a:lvl1pPr algn="l" defTabSz="956913" rtl="0" eaLnBrk="1" fontAlgn="base" hangingPunct="1">
        <a:spcBef>
          <a:spcPct val="0"/>
        </a:spcBef>
        <a:spcAft>
          <a:spcPct val="0"/>
        </a:spcAft>
        <a:tabLst>
          <a:tab pos="381747" algn="l"/>
        </a:tabLs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637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273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5910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546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206991" indent="-205296" algn="l" defTabSz="956913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700">
          <a:solidFill>
            <a:schemeClr val="tx1"/>
          </a:solidFill>
          <a:latin typeface="+mn-lt"/>
        </a:defRPr>
      </a:lvl2pPr>
      <a:lvl3pPr marL="488637" indent="-279949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700">
          <a:solidFill>
            <a:schemeClr val="tx1"/>
          </a:solidFill>
          <a:latin typeface="+mn-lt"/>
        </a:defRPr>
      </a:lvl3pPr>
      <a:lvl4pPr marL="656606" indent="-166272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700">
          <a:solidFill>
            <a:schemeClr val="tx1"/>
          </a:solidFill>
          <a:latin typeface="+mn-lt"/>
        </a:defRPr>
      </a:lvl4pPr>
      <a:lvl5pPr marL="801364" indent="-139126" algn="l" defTabSz="956913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5pPr>
      <a:lvl6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6pPr>
      <a:lvl7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7pPr>
      <a:lvl8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8pPr>
      <a:lvl9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37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273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91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46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182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818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455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091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09897183"/>
              </p:ext>
            </p:extLst>
          </p:nvPr>
        </p:nvGraphicFramePr>
        <p:xfrm>
          <a:off x="8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411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5487" y="37255"/>
            <a:ext cx="894153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11140874" y="1981061"/>
            <a:ext cx="1912383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Last Modified 11.07.2013 22:43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11248273" y="4199061"/>
            <a:ext cx="169758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Printed 05.07.2013 15:17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9" y="1990667"/>
            <a:ext cx="585302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1985" y="234918"/>
            <a:ext cx="91510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61985" y="27536"/>
            <a:ext cx="9201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1984" y="785577"/>
            <a:ext cx="1172548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2" name="McK Slide Elements"/>
          <p:cNvGrpSpPr>
            <a:grpSpLocks/>
          </p:cNvGrpSpPr>
          <p:nvPr/>
        </p:nvGrpSpPr>
        <p:grpSpPr bwMode="auto">
          <a:xfrm>
            <a:off x="161990" y="6189052"/>
            <a:ext cx="11630454" cy="532896"/>
            <a:chOff x="75" y="3821"/>
            <a:chExt cx="5385" cy="329"/>
          </a:xfrm>
        </p:grpSpPr>
        <p:sp>
          <p:nvSpPr>
            <p:cNvPr id="13" name="McK 4. Footnote" hidden="1"/>
            <p:cNvSpPr txBox="1">
              <a:spLocks noChangeArrowheads="1"/>
            </p:cNvSpPr>
            <p:nvPr/>
          </p:nvSpPr>
          <p:spPr bwMode="auto">
            <a:xfrm>
              <a:off x="75" y="3821"/>
              <a:ext cx="5385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dirty="0">
                  <a:solidFill>
                    <a:srgbClr val="000000"/>
                  </a:solidFill>
                  <a:latin typeface="Arial"/>
                </a:rPr>
                <a:t>1 Сноска</a:t>
              </a:r>
            </a:p>
          </p:txBody>
        </p:sp>
        <p:sp>
          <p:nvSpPr>
            <p:cNvPr id="14" name="McK 5. Source" hidden="1"/>
            <p:cNvSpPr>
              <a:spLocks noChangeArrowheads="1"/>
            </p:cNvSpPr>
            <p:nvPr/>
          </p:nvSpPr>
          <p:spPr bwMode="auto">
            <a:xfrm>
              <a:off x="75" y="4045"/>
              <a:ext cx="4323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/>
            <a:p>
              <a:pPr marL="651516" indent="-651516" defTabSz="956913" fontAlgn="base">
                <a:spcBef>
                  <a:spcPct val="0"/>
                </a:spcBef>
                <a:spcAft>
                  <a:spcPct val="0"/>
                </a:spcAft>
                <a:tabLst>
                  <a:tab pos="654909" algn="l"/>
                </a:tabLst>
              </a:pPr>
              <a:r>
                <a:rPr lang="ru-RU" sz="1100" dirty="0">
                  <a:solidFill>
                    <a:srgbClr val="000000"/>
                  </a:solidFill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9" y="1127342"/>
            <a:ext cx="5801189" cy="540994"/>
            <a:chOff x="915" y="696"/>
            <a:chExt cx="2686" cy="33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b="1" dirty="0">
                  <a:solidFill>
                    <a:srgbClr val="000000"/>
                  </a:solidFill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LogoText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48534" y="6559692"/>
            <a:ext cx="138820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21" name="SlideLogoSeparator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454167" y="6534188"/>
            <a:ext cx="54523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FFFFFF"/>
                </a:solidFill>
              </a:rPr>
              <a:t>|</a:t>
            </a:r>
          </a:p>
        </p:txBody>
      </p:sp>
      <p:sp>
        <p:nvSpPr>
          <p:cNvPr id="23" name="Slide Number"/>
          <p:cNvSpPr txBox="1">
            <a:spLocks/>
          </p:cNvSpPr>
          <p:nvPr/>
        </p:nvSpPr>
        <p:spPr>
          <a:xfrm>
            <a:off x="11703896" y="6547009"/>
            <a:ext cx="284011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4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676589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3" descr="Сбербанк России. Всегда рядом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r="6099" b="7909"/>
          <a:stretch>
            <a:fillRect/>
          </a:stretch>
        </p:blipFill>
        <p:spPr bwMode="auto">
          <a:xfrm>
            <a:off x="9306531" y="93945"/>
            <a:ext cx="2760208" cy="51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01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78" r:id="rId1"/>
    <p:sldLayoutId id="2147486079" r:id="rId2"/>
  </p:sldLayoutIdLst>
  <p:hf hdr="0" ftr="0" dt="0"/>
  <p:txStyles>
    <p:titleStyle>
      <a:lvl1pPr algn="l" defTabSz="956913" rtl="0" eaLnBrk="1" fontAlgn="base" hangingPunct="1">
        <a:spcBef>
          <a:spcPct val="0"/>
        </a:spcBef>
        <a:spcAft>
          <a:spcPct val="0"/>
        </a:spcAft>
        <a:tabLst>
          <a:tab pos="381747" algn="l"/>
        </a:tabLs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637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273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5910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546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206991" indent="-205296" algn="l" defTabSz="956913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700">
          <a:solidFill>
            <a:schemeClr val="tx1"/>
          </a:solidFill>
          <a:latin typeface="+mn-lt"/>
        </a:defRPr>
      </a:lvl2pPr>
      <a:lvl3pPr marL="488637" indent="-279949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700">
          <a:solidFill>
            <a:schemeClr val="tx1"/>
          </a:solidFill>
          <a:latin typeface="+mn-lt"/>
        </a:defRPr>
      </a:lvl3pPr>
      <a:lvl4pPr marL="656606" indent="-166272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700">
          <a:solidFill>
            <a:schemeClr val="tx1"/>
          </a:solidFill>
          <a:latin typeface="+mn-lt"/>
        </a:defRPr>
      </a:lvl4pPr>
      <a:lvl5pPr marL="801364" indent="-139126" algn="l" defTabSz="956913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5pPr>
      <a:lvl6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6pPr>
      <a:lvl7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7pPr>
      <a:lvl8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8pPr>
      <a:lvl9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37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273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91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46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182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818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455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091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34230936"/>
              </p:ext>
            </p:extLst>
          </p:nvPr>
        </p:nvGraphicFramePr>
        <p:xfrm>
          <a:off x="7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818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5486" y="37255"/>
            <a:ext cx="894153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11140873" y="1981061"/>
            <a:ext cx="1912383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Last Modified 11.07.2013 22:43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11248272" y="4199059"/>
            <a:ext cx="169758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Printed 05.07.2013 15:17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9" y="1990667"/>
            <a:ext cx="585302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1985" y="234918"/>
            <a:ext cx="91510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61985" y="27536"/>
            <a:ext cx="9201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1984" y="785577"/>
            <a:ext cx="1172548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2" name="McK Slide Elements"/>
          <p:cNvGrpSpPr>
            <a:grpSpLocks/>
          </p:cNvGrpSpPr>
          <p:nvPr/>
        </p:nvGrpSpPr>
        <p:grpSpPr bwMode="auto">
          <a:xfrm>
            <a:off x="161990" y="6189052"/>
            <a:ext cx="11630454" cy="532896"/>
            <a:chOff x="75" y="3821"/>
            <a:chExt cx="5385" cy="329"/>
          </a:xfrm>
        </p:grpSpPr>
        <p:sp>
          <p:nvSpPr>
            <p:cNvPr id="13" name="McK 4. Footnote" hidden="1"/>
            <p:cNvSpPr txBox="1">
              <a:spLocks noChangeArrowheads="1"/>
            </p:cNvSpPr>
            <p:nvPr/>
          </p:nvSpPr>
          <p:spPr bwMode="auto">
            <a:xfrm>
              <a:off x="75" y="3821"/>
              <a:ext cx="5385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dirty="0">
                  <a:solidFill>
                    <a:srgbClr val="000000"/>
                  </a:solidFill>
                  <a:latin typeface="Arial"/>
                </a:rPr>
                <a:t>1 Сноска</a:t>
              </a:r>
            </a:p>
          </p:txBody>
        </p:sp>
        <p:sp>
          <p:nvSpPr>
            <p:cNvPr id="14" name="McK 5. Source" hidden="1"/>
            <p:cNvSpPr>
              <a:spLocks noChangeArrowheads="1"/>
            </p:cNvSpPr>
            <p:nvPr/>
          </p:nvSpPr>
          <p:spPr bwMode="auto">
            <a:xfrm>
              <a:off x="75" y="4045"/>
              <a:ext cx="4323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/>
            <a:p>
              <a:pPr marL="651516" indent="-651516" defTabSz="956913" fontAlgn="base">
                <a:spcBef>
                  <a:spcPct val="0"/>
                </a:spcBef>
                <a:spcAft>
                  <a:spcPct val="0"/>
                </a:spcAft>
                <a:tabLst>
                  <a:tab pos="654909" algn="l"/>
                </a:tabLst>
              </a:pPr>
              <a:r>
                <a:rPr lang="ru-RU" sz="1100" dirty="0">
                  <a:solidFill>
                    <a:srgbClr val="000000"/>
                  </a:solidFill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9" y="1127342"/>
            <a:ext cx="5801189" cy="540994"/>
            <a:chOff x="915" y="696"/>
            <a:chExt cx="2686" cy="33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b="1" dirty="0">
                  <a:solidFill>
                    <a:srgbClr val="000000"/>
                  </a:solidFill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LogoText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48534" y="6559690"/>
            <a:ext cx="138820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21" name="SlideLogoSeparator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454167" y="6534186"/>
            <a:ext cx="54523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FFFFFF"/>
                </a:solidFill>
              </a:rPr>
              <a:t>|</a:t>
            </a:r>
          </a:p>
        </p:txBody>
      </p:sp>
      <p:sp>
        <p:nvSpPr>
          <p:cNvPr id="23" name="Slide Number"/>
          <p:cNvSpPr txBox="1">
            <a:spLocks/>
          </p:cNvSpPr>
          <p:nvPr/>
        </p:nvSpPr>
        <p:spPr>
          <a:xfrm>
            <a:off x="11703895" y="6547009"/>
            <a:ext cx="284011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4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676589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3" descr="Сбербанк России. Всегда рядом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r="6099" b="7909"/>
          <a:stretch>
            <a:fillRect/>
          </a:stretch>
        </p:blipFill>
        <p:spPr bwMode="auto">
          <a:xfrm>
            <a:off x="9306531" y="93945"/>
            <a:ext cx="2760208" cy="51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79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74" r:id="rId1"/>
    <p:sldLayoutId id="2147486275" r:id="rId2"/>
  </p:sldLayoutIdLst>
  <p:hf hdr="0" ftr="0" dt="0"/>
  <p:txStyles>
    <p:titleStyle>
      <a:lvl1pPr algn="l" defTabSz="956913" rtl="0" eaLnBrk="1" fontAlgn="base" hangingPunct="1">
        <a:spcBef>
          <a:spcPct val="0"/>
        </a:spcBef>
        <a:spcAft>
          <a:spcPct val="0"/>
        </a:spcAft>
        <a:tabLst>
          <a:tab pos="381747" algn="l"/>
        </a:tabLs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637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273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5910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546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206991" indent="-205296" algn="l" defTabSz="956913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700">
          <a:solidFill>
            <a:schemeClr val="tx1"/>
          </a:solidFill>
          <a:latin typeface="+mn-lt"/>
        </a:defRPr>
      </a:lvl2pPr>
      <a:lvl3pPr marL="488637" indent="-279949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700">
          <a:solidFill>
            <a:schemeClr val="tx1"/>
          </a:solidFill>
          <a:latin typeface="+mn-lt"/>
        </a:defRPr>
      </a:lvl3pPr>
      <a:lvl4pPr marL="656606" indent="-166272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700">
          <a:solidFill>
            <a:schemeClr val="tx1"/>
          </a:solidFill>
          <a:latin typeface="+mn-lt"/>
        </a:defRPr>
      </a:lvl4pPr>
      <a:lvl5pPr marL="801364" indent="-139126" algn="l" defTabSz="956913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5pPr>
      <a:lvl6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6pPr>
      <a:lvl7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7pPr>
      <a:lvl8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8pPr>
      <a:lvl9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37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273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91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46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182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818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455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091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07147680"/>
              </p:ext>
            </p:extLst>
          </p:nvPr>
        </p:nvGraphicFramePr>
        <p:xfrm>
          <a:off x="6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080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5485" y="37255"/>
            <a:ext cx="894153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11140872" y="1981059"/>
            <a:ext cx="1912383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Last Modified 11.07.2013 22:43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11248270" y="4199057"/>
            <a:ext cx="169758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Printed 05.07.2013 15:17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9" y="1990667"/>
            <a:ext cx="585302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1985" y="234918"/>
            <a:ext cx="91510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61985" y="27536"/>
            <a:ext cx="9201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1984" y="785577"/>
            <a:ext cx="1172548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2" name="McK Slide Elements"/>
          <p:cNvGrpSpPr>
            <a:grpSpLocks/>
          </p:cNvGrpSpPr>
          <p:nvPr/>
        </p:nvGrpSpPr>
        <p:grpSpPr bwMode="auto">
          <a:xfrm>
            <a:off x="161990" y="6189052"/>
            <a:ext cx="11630454" cy="532896"/>
            <a:chOff x="75" y="3821"/>
            <a:chExt cx="5385" cy="329"/>
          </a:xfrm>
        </p:grpSpPr>
        <p:sp>
          <p:nvSpPr>
            <p:cNvPr id="13" name="McK 4. Footnote" hidden="1"/>
            <p:cNvSpPr txBox="1">
              <a:spLocks noChangeArrowheads="1"/>
            </p:cNvSpPr>
            <p:nvPr/>
          </p:nvSpPr>
          <p:spPr bwMode="auto">
            <a:xfrm>
              <a:off x="75" y="3821"/>
              <a:ext cx="5385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dirty="0">
                  <a:solidFill>
                    <a:srgbClr val="000000"/>
                  </a:solidFill>
                  <a:latin typeface="Arial"/>
                </a:rPr>
                <a:t>1 Сноска</a:t>
              </a:r>
            </a:p>
          </p:txBody>
        </p:sp>
        <p:sp>
          <p:nvSpPr>
            <p:cNvPr id="14" name="McK 5. Source" hidden="1"/>
            <p:cNvSpPr>
              <a:spLocks noChangeArrowheads="1"/>
            </p:cNvSpPr>
            <p:nvPr/>
          </p:nvSpPr>
          <p:spPr bwMode="auto">
            <a:xfrm>
              <a:off x="75" y="4045"/>
              <a:ext cx="4323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/>
            <a:p>
              <a:pPr marL="651516" indent="-651516" defTabSz="956913" fontAlgn="base">
                <a:spcBef>
                  <a:spcPct val="0"/>
                </a:spcBef>
                <a:spcAft>
                  <a:spcPct val="0"/>
                </a:spcAft>
                <a:tabLst>
                  <a:tab pos="654909" algn="l"/>
                </a:tabLst>
              </a:pPr>
              <a:r>
                <a:rPr lang="ru-RU" sz="1100" dirty="0">
                  <a:solidFill>
                    <a:srgbClr val="000000"/>
                  </a:solidFill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9" y="1127342"/>
            <a:ext cx="5801189" cy="540994"/>
            <a:chOff x="915" y="696"/>
            <a:chExt cx="2686" cy="33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b="1" dirty="0">
                  <a:solidFill>
                    <a:srgbClr val="000000"/>
                  </a:solidFill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LogoText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48534" y="6559688"/>
            <a:ext cx="138820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21" name="SlideLogoSeparator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454167" y="6534184"/>
            <a:ext cx="54523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FFFFFF"/>
                </a:solidFill>
              </a:rPr>
              <a:t>|</a:t>
            </a:r>
          </a:p>
        </p:txBody>
      </p:sp>
      <p:sp>
        <p:nvSpPr>
          <p:cNvPr id="23" name="Slide Number"/>
          <p:cNvSpPr txBox="1">
            <a:spLocks/>
          </p:cNvSpPr>
          <p:nvPr/>
        </p:nvSpPr>
        <p:spPr>
          <a:xfrm>
            <a:off x="11703894" y="6547009"/>
            <a:ext cx="284011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4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676589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3" descr="Сбербанк России. Всегда рядом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r="6099" b="7909"/>
          <a:stretch>
            <a:fillRect/>
          </a:stretch>
        </p:blipFill>
        <p:spPr bwMode="auto">
          <a:xfrm>
            <a:off x="9306531" y="93945"/>
            <a:ext cx="2760208" cy="51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3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22" r:id="rId1"/>
    <p:sldLayoutId id="2147486423" r:id="rId2"/>
  </p:sldLayoutIdLst>
  <p:hf hdr="0" ftr="0" dt="0"/>
  <p:txStyles>
    <p:titleStyle>
      <a:lvl1pPr algn="l" defTabSz="956913" rtl="0" eaLnBrk="1" fontAlgn="base" hangingPunct="1">
        <a:spcBef>
          <a:spcPct val="0"/>
        </a:spcBef>
        <a:spcAft>
          <a:spcPct val="0"/>
        </a:spcAft>
        <a:tabLst>
          <a:tab pos="381747" algn="l"/>
        </a:tabLs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637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273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5910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546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206991" indent="-205296" algn="l" defTabSz="956913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700">
          <a:solidFill>
            <a:schemeClr val="tx1"/>
          </a:solidFill>
          <a:latin typeface="+mn-lt"/>
        </a:defRPr>
      </a:lvl2pPr>
      <a:lvl3pPr marL="488637" indent="-279949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700">
          <a:solidFill>
            <a:schemeClr val="tx1"/>
          </a:solidFill>
          <a:latin typeface="+mn-lt"/>
        </a:defRPr>
      </a:lvl3pPr>
      <a:lvl4pPr marL="656606" indent="-166272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700">
          <a:solidFill>
            <a:schemeClr val="tx1"/>
          </a:solidFill>
          <a:latin typeface="+mn-lt"/>
        </a:defRPr>
      </a:lvl4pPr>
      <a:lvl5pPr marL="801364" indent="-139126" algn="l" defTabSz="956913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5pPr>
      <a:lvl6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6pPr>
      <a:lvl7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7pPr>
      <a:lvl8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8pPr>
      <a:lvl9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37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273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91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46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182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818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455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091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384407559"/>
              </p:ext>
            </p:extLst>
          </p:nvPr>
        </p:nvGraphicFramePr>
        <p:xfrm>
          <a:off x="6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743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5485" y="37255"/>
            <a:ext cx="894153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11140872" y="1981059"/>
            <a:ext cx="1912383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Last Modified 11.07.2013 22:43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11248270" y="4199057"/>
            <a:ext cx="169758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Printed 05.07.2013 15:17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9" y="1990667"/>
            <a:ext cx="585302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1985" y="234918"/>
            <a:ext cx="91510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61985" y="27536"/>
            <a:ext cx="9201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1984" y="785577"/>
            <a:ext cx="1172548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2" name="McK Slide Elements"/>
          <p:cNvGrpSpPr>
            <a:grpSpLocks/>
          </p:cNvGrpSpPr>
          <p:nvPr/>
        </p:nvGrpSpPr>
        <p:grpSpPr bwMode="auto">
          <a:xfrm>
            <a:off x="161990" y="6189052"/>
            <a:ext cx="11630454" cy="532896"/>
            <a:chOff x="75" y="3821"/>
            <a:chExt cx="5385" cy="329"/>
          </a:xfrm>
        </p:grpSpPr>
        <p:sp>
          <p:nvSpPr>
            <p:cNvPr id="13" name="McK 4. Footnote" hidden="1"/>
            <p:cNvSpPr txBox="1">
              <a:spLocks noChangeArrowheads="1"/>
            </p:cNvSpPr>
            <p:nvPr/>
          </p:nvSpPr>
          <p:spPr bwMode="auto">
            <a:xfrm>
              <a:off x="75" y="3821"/>
              <a:ext cx="5385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dirty="0">
                  <a:solidFill>
                    <a:srgbClr val="000000"/>
                  </a:solidFill>
                  <a:latin typeface="Arial"/>
                </a:rPr>
                <a:t>1 Сноска</a:t>
              </a:r>
            </a:p>
          </p:txBody>
        </p:sp>
        <p:sp>
          <p:nvSpPr>
            <p:cNvPr id="14" name="McK 5. Source" hidden="1"/>
            <p:cNvSpPr>
              <a:spLocks noChangeArrowheads="1"/>
            </p:cNvSpPr>
            <p:nvPr/>
          </p:nvSpPr>
          <p:spPr bwMode="auto">
            <a:xfrm>
              <a:off x="75" y="4045"/>
              <a:ext cx="4323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/>
            <a:p>
              <a:pPr marL="651516" indent="-651516" defTabSz="956913" fontAlgn="base">
                <a:spcBef>
                  <a:spcPct val="0"/>
                </a:spcBef>
                <a:spcAft>
                  <a:spcPct val="0"/>
                </a:spcAft>
                <a:tabLst>
                  <a:tab pos="654909" algn="l"/>
                </a:tabLst>
              </a:pPr>
              <a:r>
                <a:rPr lang="ru-RU" sz="1100" dirty="0">
                  <a:solidFill>
                    <a:srgbClr val="000000"/>
                  </a:solidFill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9" y="1127342"/>
            <a:ext cx="5801189" cy="540994"/>
            <a:chOff x="915" y="696"/>
            <a:chExt cx="2686" cy="33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b="1" dirty="0">
                  <a:solidFill>
                    <a:srgbClr val="000000"/>
                  </a:solidFill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LogoText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48534" y="6559688"/>
            <a:ext cx="138820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21" name="SlideLogoSeparator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454167" y="6534184"/>
            <a:ext cx="54523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FFFFFF"/>
                </a:solidFill>
              </a:rPr>
              <a:t>|</a:t>
            </a:r>
          </a:p>
        </p:txBody>
      </p:sp>
      <p:sp>
        <p:nvSpPr>
          <p:cNvPr id="23" name="Slide Number"/>
          <p:cNvSpPr txBox="1">
            <a:spLocks/>
          </p:cNvSpPr>
          <p:nvPr/>
        </p:nvSpPr>
        <p:spPr>
          <a:xfrm>
            <a:off x="11703894" y="6547009"/>
            <a:ext cx="284011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4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676589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2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3" descr="Сбербанк России. Всегда рядом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r="6099" b="7909"/>
          <a:stretch>
            <a:fillRect/>
          </a:stretch>
        </p:blipFill>
        <p:spPr bwMode="auto">
          <a:xfrm>
            <a:off x="9306531" y="93945"/>
            <a:ext cx="2760208" cy="51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77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90" r:id="rId1"/>
    <p:sldLayoutId id="2147486691" r:id="rId2"/>
  </p:sldLayoutIdLst>
  <p:hf hdr="0" ftr="0" dt="0"/>
  <p:txStyles>
    <p:titleStyle>
      <a:lvl1pPr algn="l" defTabSz="956913" rtl="0" eaLnBrk="1" fontAlgn="base" hangingPunct="1">
        <a:spcBef>
          <a:spcPct val="0"/>
        </a:spcBef>
        <a:spcAft>
          <a:spcPct val="0"/>
        </a:spcAft>
        <a:tabLst>
          <a:tab pos="381747" algn="l"/>
        </a:tabLs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637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273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5910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546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206991" indent="-205296" algn="l" defTabSz="956913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700">
          <a:solidFill>
            <a:schemeClr val="tx1"/>
          </a:solidFill>
          <a:latin typeface="+mn-lt"/>
        </a:defRPr>
      </a:lvl2pPr>
      <a:lvl3pPr marL="488637" indent="-279949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700">
          <a:solidFill>
            <a:schemeClr val="tx1"/>
          </a:solidFill>
          <a:latin typeface="+mn-lt"/>
        </a:defRPr>
      </a:lvl3pPr>
      <a:lvl4pPr marL="656606" indent="-166272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700">
          <a:solidFill>
            <a:schemeClr val="tx1"/>
          </a:solidFill>
          <a:latin typeface="+mn-lt"/>
        </a:defRPr>
      </a:lvl4pPr>
      <a:lvl5pPr marL="801364" indent="-139126" algn="l" defTabSz="956913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5pPr>
      <a:lvl6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6pPr>
      <a:lvl7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7pPr>
      <a:lvl8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8pPr>
      <a:lvl9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37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273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91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46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182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818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455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091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86882100"/>
              </p:ext>
            </p:extLst>
          </p:nvPr>
        </p:nvGraphicFramePr>
        <p:xfrm>
          <a:off x="4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999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5484" y="37255"/>
            <a:ext cx="894153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11140871" y="1981057"/>
            <a:ext cx="1912383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Last Modified 11.07.2013 22:43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11248269" y="4199056"/>
            <a:ext cx="169758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Printed 05.07.2013 15:17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9" y="1990667"/>
            <a:ext cx="585302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1985" y="234918"/>
            <a:ext cx="91510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61985" y="27536"/>
            <a:ext cx="9201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1984" y="785577"/>
            <a:ext cx="1172548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2" name="McK Slide Elements"/>
          <p:cNvGrpSpPr>
            <a:grpSpLocks/>
          </p:cNvGrpSpPr>
          <p:nvPr/>
        </p:nvGrpSpPr>
        <p:grpSpPr bwMode="auto">
          <a:xfrm>
            <a:off x="161990" y="6189052"/>
            <a:ext cx="11630454" cy="532896"/>
            <a:chOff x="75" y="3821"/>
            <a:chExt cx="5385" cy="329"/>
          </a:xfrm>
        </p:grpSpPr>
        <p:sp>
          <p:nvSpPr>
            <p:cNvPr id="13" name="McK 4. Footnote" hidden="1"/>
            <p:cNvSpPr txBox="1">
              <a:spLocks noChangeArrowheads="1"/>
            </p:cNvSpPr>
            <p:nvPr/>
          </p:nvSpPr>
          <p:spPr bwMode="auto">
            <a:xfrm>
              <a:off x="75" y="3821"/>
              <a:ext cx="5385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dirty="0">
                  <a:solidFill>
                    <a:srgbClr val="000000"/>
                  </a:solidFill>
                  <a:latin typeface="Arial"/>
                </a:rPr>
                <a:t>1 Сноска</a:t>
              </a:r>
            </a:p>
          </p:txBody>
        </p:sp>
        <p:sp>
          <p:nvSpPr>
            <p:cNvPr id="14" name="McK 5. Source" hidden="1"/>
            <p:cNvSpPr>
              <a:spLocks noChangeArrowheads="1"/>
            </p:cNvSpPr>
            <p:nvPr/>
          </p:nvSpPr>
          <p:spPr bwMode="auto">
            <a:xfrm>
              <a:off x="75" y="4045"/>
              <a:ext cx="4323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/>
            <a:p>
              <a:pPr marL="651516" indent="-651516" defTabSz="956913" fontAlgn="base">
                <a:spcBef>
                  <a:spcPct val="0"/>
                </a:spcBef>
                <a:spcAft>
                  <a:spcPct val="0"/>
                </a:spcAft>
                <a:tabLst>
                  <a:tab pos="654909" algn="l"/>
                </a:tabLst>
              </a:pPr>
              <a:r>
                <a:rPr lang="ru-RU" sz="1100" dirty="0">
                  <a:solidFill>
                    <a:srgbClr val="000000"/>
                  </a:solidFill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9" y="1127342"/>
            <a:ext cx="5801189" cy="540994"/>
            <a:chOff x="915" y="696"/>
            <a:chExt cx="2686" cy="33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b="1" dirty="0">
                  <a:solidFill>
                    <a:srgbClr val="000000"/>
                  </a:solidFill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LogoText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48534" y="6559686"/>
            <a:ext cx="138820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21" name="SlideLogoSeparator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454167" y="6534182"/>
            <a:ext cx="54523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FFFFFF"/>
                </a:solidFill>
              </a:rPr>
              <a:t>|</a:t>
            </a:r>
          </a:p>
        </p:txBody>
      </p:sp>
      <p:sp>
        <p:nvSpPr>
          <p:cNvPr id="23" name="Slide Number"/>
          <p:cNvSpPr txBox="1">
            <a:spLocks/>
          </p:cNvSpPr>
          <p:nvPr/>
        </p:nvSpPr>
        <p:spPr>
          <a:xfrm>
            <a:off x="11703892" y="6547009"/>
            <a:ext cx="284011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4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1" y="6676589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1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3" descr="Сбербанк России. Всегда рядом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r="6099" b="7909"/>
          <a:stretch>
            <a:fillRect/>
          </a:stretch>
        </p:blipFill>
        <p:spPr bwMode="auto">
          <a:xfrm>
            <a:off x="9306531" y="93945"/>
            <a:ext cx="2760208" cy="51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26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742" r:id="rId1"/>
    <p:sldLayoutId id="2147486743" r:id="rId2"/>
  </p:sldLayoutIdLst>
  <p:hf hdr="0" ftr="0" dt="0"/>
  <p:txStyles>
    <p:titleStyle>
      <a:lvl1pPr algn="l" defTabSz="956913" rtl="0" eaLnBrk="1" fontAlgn="base" hangingPunct="1">
        <a:spcBef>
          <a:spcPct val="0"/>
        </a:spcBef>
        <a:spcAft>
          <a:spcPct val="0"/>
        </a:spcAft>
        <a:tabLst>
          <a:tab pos="381747" algn="l"/>
        </a:tabLs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637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273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5910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546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206991" indent="-205296" algn="l" defTabSz="956913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700">
          <a:solidFill>
            <a:schemeClr val="tx1"/>
          </a:solidFill>
          <a:latin typeface="+mn-lt"/>
        </a:defRPr>
      </a:lvl2pPr>
      <a:lvl3pPr marL="488637" indent="-279949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700">
          <a:solidFill>
            <a:schemeClr val="tx1"/>
          </a:solidFill>
          <a:latin typeface="+mn-lt"/>
        </a:defRPr>
      </a:lvl3pPr>
      <a:lvl4pPr marL="656606" indent="-166272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700">
          <a:solidFill>
            <a:schemeClr val="tx1"/>
          </a:solidFill>
          <a:latin typeface="+mn-lt"/>
        </a:defRPr>
      </a:lvl4pPr>
      <a:lvl5pPr marL="801364" indent="-139126" algn="l" defTabSz="956913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5pPr>
      <a:lvl6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6pPr>
      <a:lvl7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7pPr>
      <a:lvl8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8pPr>
      <a:lvl9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37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273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91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46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182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818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455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091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830205855"/>
              </p:ext>
            </p:extLst>
          </p:nvPr>
        </p:nvGraphicFramePr>
        <p:xfrm>
          <a:off x="3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48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5482" y="37255"/>
            <a:ext cx="894153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srgbClr val="000000"/>
              </a:solidFill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11140869" y="1981055"/>
            <a:ext cx="1912383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Last Modified 11.07.2013 22:43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11248268" y="4199054"/>
            <a:ext cx="169758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>
                <a:solidFill>
                  <a:srgbClr val="000000"/>
                </a:solidFill>
              </a:rPr>
              <a:t>Printed 05.07.2013 15:17 Russian Standard Time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9" y="1990667"/>
            <a:ext cx="585302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1985" y="234918"/>
            <a:ext cx="91510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61985" y="27536"/>
            <a:ext cx="9201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1984" y="785577"/>
            <a:ext cx="1172548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2" name="McK Slide Elements"/>
          <p:cNvGrpSpPr>
            <a:grpSpLocks/>
          </p:cNvGrpSpPr>
          <p:nvPr/>
        </p:nvGrpSpPr>
        <p:grpSpPr bwMode="auto">
          <a:xfrm>
            <a:off x="161990" y="6189052"/>
            <a:ext cx="11630454" cy="532896"/>
            <a:chOff x="75" y="3821"/>
            <a:chExt cx="5385" cy="329"/>
          </a:xfrm>
        </p:grpSpPr>
        <p:sp>
          <p:nvSpPr>
            <p:cNvPr id="13" name="McK 4. Footnote" hidden="1"/>
            <p:cNvSpPr txBox="1">
              <a:spLocks noChangeArrowheads="1"/>
            </p:cNvSpPr>
            <p:nvPr/>
          </p:nvSpPr>
          <p:spPr bwMode="auto">
            <a:xfrm>
              <a:off x="75" y="3821"/>
              <a:ext cx="5385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dirty="0">
                  <a:solidFill>
                    <a:srgbClr val="000000"/>
                  </a:solidFill>
                  <a:latin typeface="Arial"/>
                </a:rPr>
                <a:t>1 Сноска</a:t>
              </a:r>
            </a:p>
          </p:txBody>
        </p:sp>
        <p:sp>
          <p:nvSpPr>
            <p:cNvPr id="14" name="McK 5. Source" hidden="1"/>
            <p:cNvSpPr>
              <a:spLocks noChangeArrowheads="1"/>
            </p:cNvSpPr>
            <p:nvPr/>
          </p:nvSpPr>
          <p:spPr bwMode="auto">
            <a:xfrm>
              <a:off x="75" y="4045"/>
              <a:ext cx="4323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 anchorCtr="0">
              <a:spAutoFit/>
            </a:bodyPr>
            <a:lstStyle/>
            <a:p>
              <a:pPr marL="651516" indent="-651516" defTabSz="956913" fontAlgn="base">
                <a:spcBef>
                  <a:spcPct val="0"/>
                </a:spcBef>
                <a:spcAft>
                  <a:spcPct val="0"/>
                </a:spcAft>
                <a:tabLst>
                  <a:tab pos="654909" algn="l"/>
                </a:tabLst>
              </a:pPr>
              <a:r>
                <a:rPr lang="ru-RU" sz="1100" dirty="0">
                  <a:solidFill>
                    <a:srgbClr val="000000"/>
                  </a:solidFill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9" y="1127342"/>
            <a:ext cx="5801189" cy="540994"/>
            <a:chOff x="915" y="696"/>
            <a:chExt cx="2686" cy="33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b="1" dirty="0">
                  <a:solidFill>
                    <a:srgbClr val="000000"/>
                  </a:solidFill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7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LogoText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48533" y="6559684"/>
            <a:ext cx="138820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21" name="SlideLogoSeparator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454167" y="6534180"/>
            <a:ext cx="54523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56913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FFFFFF"/>
                </a:solidFill>
              </a:rPr>
              <a:t>|</a:t>
            </a:r>
          </a:p>
        </p:txBody>
      </p:sp>
      <p:sp>
        <p:nvSpPr>
          <p:cNvPr id="23" name="Slide Number"/>
          <p:cNvSpPr txBox="1">
            <a:spLocks/>
          </p:cNvSpPr>
          <p:nvPr/>
        </p:nvSpPr>
        <p:spPr>
          <a:xfrm>
            <a:off x="11703891" y="6547009"/>
            <a:ext cx="284011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4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0" y="6676589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0" y="656810"/>
            <a:ext cx="1198465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3" descr="Сбербанк России. Всегда рядом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r="6099" b="7909"/>
          <a:stretch>
            <a:fillRect/>
          </a:stretch>
        </p:blipFill>
        <p:spPr bwMode="auto">
          <a:xfrm>
            <a:off x="9306530" y="93945"/>
            <a:ext cx="2760208" cy="51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37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30" r:id="rId1"/>
    <p:sldLayoutId id="2147486831" r:id="rId2"/>
  </p:sldLayoutIdLst>
  <p:hf hdr="0" ftr="0" dt="0"/>
  <p:txStyles>
    <p:titleStyle>
      <a:lvl1pPr algn="l" defTabSz="956913" rtl="0" eaLnBrk="1" fontAlgn="base" hangingPunct="1">
        <a:spcBef>
          <a:spcPct val="0"/>
        </a:spcBef>
        <a:spcAft>
          <a:spcPct val="0"/>
        </a:spcAft>
        <a:tabLst>
          <a:tab pos="381747" algn="l"/>
        </a:tabLs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637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273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5910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546" algn="l" defTabSz="95691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206991" indent="-205296" algn="l" defTabSz="956913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700">
          <a:solidFill>
            <a:schemeClr val="tx1"/>
          </a:solidFill>
          <a:latin typeface="+mn-lt"/>
        </a:defRPr>
      </a:lvl2pPr>
      <a:lvl3pPr marL="488637" indent="-279949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700">
          <a:solidFill>
            <a:schemeClr val="tx1"/>
          </a:solidFill>
          <a:latin typeface="+mn-lt"/>
        </a:defRPr>
      </a:lvl3pPr>
      <a:lvl4pPr marL="656606" indent="-166272" algn="l" defTabSz="956913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700">
          <a:solidFill>
            <a:schemeClr val="tx1"/>
          </a:solidFill>
          <a:latin typeface="+mn-lt"/>
        </a:defRPr>
      </a:lvl4pPr>
      <a:lvl5pPr marL="801364" indent="-139126" algn="l" defTabSz="956913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5pPr>
      <a:lvl6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6pPr>
      <a:lvl7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7pPr>
      <a:lvl8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8pPr>
      <a:lvl9pPr marL="801364" indent="-139126" algn="l" defTabSz="95691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37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273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910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46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182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818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455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091" algn="l" defTabSz="9772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806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23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1326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53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180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78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773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29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426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47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636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81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0182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04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071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29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339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2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507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2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804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19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198285" y="212134"/>
            <a:ext cx="10097183" cy="4514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3" name="Rectangle 2"/>
          <p:cNvSpPr/>
          <p:nvPr userDrawn="1"/>
        </p:nvSpPr>
        <p:spPr>
          <a:xfrm>
            <a:off x="8" y="6834000"/>
            <a:ext cx="12192000" cy="24000"/>
          </a:xfrm>
          <a:prstGeom prst="rect">
            <a:avLst/>
          </a:prstGeom>
          <a:gradFill flip="none" rotWithShape="1">
            <a:gsLst>
              <a:gs pos="13000">
                <a:srgbClr val="3CEE8C"/>
              </a:gs>
              <a:gs pos="100000">
                <a:srgbClr val="50C3E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endParaRPr lang="en-US" sz="2400"/>
          </a:p>
        </p:txBody>
      </p:sp>
      <p:sp>
        <p:nvSpPr>
          <p:cNvPr id="14" name="Text"/>
          <p:cNvSpPr/>
          <p:nvPr userDrawn="1"/>
        </p:nvSpPr>
        <p:spPr>
          <a:xfrm>
            <a:off x="11710109" y="649347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E6DC0E2-483A-2F4D-8C7F-00C1904EDC0C}"/>
              </a:ext>
            </a:extLst>
          </p:cNvPr>
          <p:cNvSpPr/>
          <p:nvPr userDrawn="1"/>
        </p:nvSpPr>
        <p:spPr>
          <a:xfrm>
            <a:off x="10473032" y="296159"/>
            <a:ext cx="1505561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21911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67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491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21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933" b="1" i="0" kern="1200" cap="none" baseline="0" dirty="0" smtClean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CECEC"/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33"/>
          </a:p>
        </p:txBody>
      </p:sp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223568" y="235898"/>
            <a:ext cx="10891472" cy="65659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Text"/>
          <p:cNvSpPr/>
          <p:nvPr userDrawn="1"/>
        </p:nvSpPr>
        <p:spPr>
          <a:xfrm>
            <a:off x="11699949" y="6462993"/>
            <a:ext cx="26848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1219110">
              <a:defRPr sz="2100" cap="none" spc="0">
                <a:solidFill>
                  <a:srgbClr val="000000"/>
                </a:solidFill>
                <a:latin typeface="Fedra Sans Pro Light Light"/>
                <a:ea typeface="Fedra Sans Pro Light Light"/>
                <a:cs typeface="Fedra Sans Pro Light Light"/>
                <a:sym typeface="Fedra Sans Pro Light Light"/>
              </a:defRPr>
            </a:pPr>
            <a:fld id="{86CB4B4D-7CA3-9044-876B-883B54F8677D}" type="slidenum">
              <a:rPr sz="1200">
                <a:solidFill>
                  <a:srgbClr val="999999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pPr algn="ctr" defTabSz="1219110">
                <a:defRPr sz="2100" cap="none" spc="0">
                  <a:solidFill>
                    <a:srgbClr val="000000"/>
                  </a:solidFill>
                  <a:latin typeface="Fedra Sans Pro Light Light"/>
                  <a:ea typeface="Fedra Sans Pro Light Light"/>
                  <a:cs typeface="Fedra Sans Pro Light Light"/>
                  <a:sym typeface="Fedra Sans Pro Light Light"/>
                </a:defRPr>
              </a:pPr>
              <a:t>‹#›</a:t>
            </a:fld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ea typeface="Fedra Sans Pro Light Light"/>
                <a:cs typeface="Arial" panose="020B0604020202020204" pitchFamily="34" charset="0"/>
                <a:sym typeface="Fedra Sans Pro Light Light"/>
              </a:rPr>
              <a:t>￼</a:t>
            </a:r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1284781" y="235898"/>
            <a:ext cx="683652" cy="656591"/>
          </a:xfrm>
          <a:custGeom>
            <a:avLst/>
            <a:gdLst/>
            <a:ahLst/>
            <a:cxnLst/>
            <a:rect l="l" t="t" r="r" b="b"/>
            <a:pathLst>
              <a:path w="1335988" h="1280868">
                <a:moveTo>
                  <a:pt x="1263370" y="305795"/>
                </a:moveTo>
                <a:cubicBezTo>
                  <a:pt x="1375128" y="511383"/>
                  <a:pt x="1367145" y="827775"/>
                  <a:pt x="1174230" y="1048047"/>
                </a:cubicBezTo>
                <a:cubicBezTo>
                  <a:pt x="983975" y="1265650"/>
                  <a:pt x="689945" y="1340409"/>
                  <a:pt x="418533" y="1230940"/>
                </a:cubicBezTo>
                <a:cubicBezTo>
                  <a:pt x="147121" y="1121472"/>
                  <a:pt x="-12533" y="862484"/>
                  <a:pt x="772" y="568787"/>
                </a:cubicBezTo>
                <a:cubicBezTo>
                  <a:pt x="26050" y="582137"/>
                  <a:pt x="49998" y="592817"/>
                  <a:pt x="72616" y="606167"/>
                </a:cubicBezTo>
                <a:cubicBezTo>
                  <a:pt x="175061" y="666241"/>
                  <a:pt x="278836" y="724981"/>
                  <a:pt x="381281" y="785055"/>
                </a:cubicBezTo>
                <a:cubicBezTo>
                  <a:pt x="399907" y="797070"/>
                  <a:pt x="413212" y="795735"/>
                  <a:pt x="431838" y="785055"/>
                </a:cubicBezTo>
                <a:cubicBezTo>
                  <a:pt x="624753" y="672916"/>
                  <a:pt x="818999" y="560777"/>
                  <a:pt x="1013245" y="448639"/>
                </a:cubicBezTo>
                <a:cubicBezTo>
                  <a:pt x="1095733" y="401914"/>
                  <a:pt x="1178221" y="353855"/>
                  <a:pt x="1263370" y="305795"/>
                </a:cubicBezTo>
                <a:close/>
                <a:moveTo>
                  <a:pt x="1183709" y="188682"/>
                </a:moveTo>
                <a:cubicBezTo>
                  <a:pt x="1191373" y="189512"/>
                  <a:pt x="1198038" y="194493"/>
                  <a:pt x="1204036" y="205783"/>
                </a:cubicBezTo>
                <a:cubicBezTo>
                  <a:pt x="1209367" y="216410"/>
                  <a:pt x="1217365" y="224379"/>
                  <a:pt x="1228028" y="237662"/>
                </a:cubicBezTo>
                <a:cubicBezTo>
                  <a:pt x="1168047" y="272197"/>
                  <a:pt x="1109399" y="306732"/>
                  <a:pt x="1050751" y="339939"/>
                </a:cubicBezTo>
                <a:cubicBezTo>
                  <a:pt x="844149" y="458155"/>
                  <a:pt x="637548" y="576371"/>
                  <a:pt x="430946" y="695915"/>
                </a:cubicBezTo>
                <a:cubicBezTo>
                  <a:pt x="409620" y="707869"/>
                  <a:pt x="394958" y="705213"/>
                  <a:pt x="376297" y="694586"/>
                </a:cubicBezTo>
                <a:cubicBezTo>
                  <a:pt x="261666" y="629501"/>
                  <a:pt x="148369" y="563088"/>
                  <a:pt x="33738" y="498003"/>
                </a:cubicBezTo>
                <a:cubicBezTo>
                  <a:pt x="15078" y="488705"/>
                  <a:pt x="7080" y="478079"/>
                  <a:pt x="15078" y="456826"/>
                </a:cubicBezTo>
                <a:cubicBezTo>
                  <a:pt x="20409" y="443544"/>
                  <a:pt x="23075" y="428933"/>
                  <a:pt x="27074" y="411665"/>
                </a:cubicBezTo>
                <a:cubicBezTo>
                  <a:pt x="145703" y="479407"/>
                  <a:pt x="260333" y="545820"/>
                  <a:pt x="373631" y="610906"/>
                </a:cubicBezTo>
                <a:cubicBezTo>
                  <a:pt x="394958" y="622860"/>
                  <a:pt x="410953" y="625516"/>
                  <a:pt x="434945" y="612234"/>
                </a:cubicBezTo>
                <a:cubicBezTo>
                  <a:pt x="674869" y="472766"/>
                  <a:pt x="916127" y="334626"/>
                  <a:pt x="1157384" y="196486"/>
                </a:cubicBezTo>
                <a:cubicBezTo>
                  <a:pt x="1167381" y="191172"/>
                  <a:pt x="1176045" y="187852"/>
                  <a:pt x="1183709" y="188682"/>
                </a:cubicBezTo>
                <a:close/>
                <a:moveTo>
                  <a:pt x="1081992" y="82295"/>
                </a:moveTo>
                <a:cubicBezTo>
                  <a:pt x="1095127" y="85806"/>
                  <a:pt x="1106433" y="99847"/>
                  <a:pt x="1125055" y="126593"/>
                </a:cubicBezTo>
                <a:cubicBezTo>
                  <a:pt x="1049237" y="170724"/>
                  <a:pt x="973418" y="214855"/>
                  <a:pt x="897600" y="258986"/>
                </a:cubicBezTo>
                <a:cubicBezTo>
                  <a:pt x="745963" y="347248"/>
                  <a:pt x="595657" y="432835"/>
                  <a:pt x="445350" y="521097"/>
                </a:cubicBezTo>
                <a:cubicBezTo>
                  <a:pt x="417417" y="537144"/>
                  <a:pt x="396135" y="541156"/>
                  <a:pt x="368202" y="523771"/>
                </a:cubicBezTo>
                <a:cubicBezTo>
                  <a:pt x="280412" y="470279"/>
                  <a:pt x="191292" y="420799"/>
                  <a:pt x="102172" y="368645"/>
                </a:cubicBezTo>
                <a:cubicBezTo>
                  <a:pt x="46306" y="336550"/>
                  <a:pt x="46306" y="336550"/>
                  <a:pt x="87541" y="279045"/>
                </a:cubicBezTo>
                <a:cubicBezTo>
                  <a:pt x="185971" y="335212"/>
                  <a:pt x="283072" y="391379"/>
                  <a:pt x="381503" y="446208"/>
                </a:cubicBezTo>
                <a:cubicBezTo>
                  <a:pt x="393474" y="452894"/>
                  <a:pt x="413427" y="454232"/>
                  <a:pt x="424068" y="448883"/>
                </a:cubicBezTo>
                <a:cubicBezTo>
                  <a:pt x="600977" y="348585"/>
                  <a:pt x="776557" y="246950"/>
                  <a:pt x="952136" y="145316"/>
                </a:cubicBezTo>
                <a:cubicBezTo>
                  <a:pt x="977409" y="130605"/>
                  <a:pt x="1002682" y="117232"/>
                  <a:pt x="1027954" y="101185"/>
                </a:cubicBezTo>
                <a:cubicBezTo>
                  <a:pt x="1053892" y="85806"/>
                  <a:pt x="1068856" y="78785"/>
                  <a:pt x="1081992" y="82295"/>
                </a:cubicBezTo>
                <a:close/>
                <a:moveTo>
                  <a:pt x="921494" y="324"/>
                </a:moveTo>
                <a:cubicBezTo>
                  <a:pt x="950356" y="-2859"/>
                  <a:pt x="971551" y="18107"/>
                  <a:pt x="1002470" y="30088"/>
                </a:cubicBezTo>
                <a:cubicBezTo>
                  <a:pt x="930658" y="71354"/>
                  <a:pt x="865495" y="108627"/>
                  <a:pt x="799002" y="147230"/>
                </a:cubicBezTo>
                <a:cubicBezTo>
                  <a:pt x="675325" y="217782"/>
                  <a:pt x="552978" y="289665"/>
                  <a:pt x="427972" y="360217"/>
                </a:cubicBezTo>
                <a:cubicBezTo>
                  <a:pt x="416003" y="366873"/>
                  <a:pt x="396055" y="369535"/>
                  <a:pt x="384086" y="364210"/>
                </a:cubicBezTo>
                <a:cubicBezTo>
                  <a:pt x="297646" y="316289"/>
                  <a:pt x="212535" y="265704"/>
                  <a:pt x="124764" y="213789"/>
                </a:cubicBezTo>
                <a:cubicBezTo>
                  <a:pt x="140722" y="195152"/>
                  <a:pt x="156681" y="177847"/>
                  <a:pt x="171309" y="160542"/>
                </a:cubicBezTo>
                <a:cubicBezTo>
                  <a:pt x="239132" y="199146"/>
                  <a:pt x="304295" y="235087"/>
                  <a:pt x="366798" y="273691"/>
                </a:cubicBezTo>
                <a:cubicBezTo>
                  <a:pt x="392065" y="289665"/>
                  <a:pt x="412013" y="289665"/>
                  <a:pt x="438610" y="275022"/>
                </a:cubicBezTo>
                <a:cubicBezTo>
                  <a:pt x="588884" y="187165"/>
                  <a:pt x="740488" y="103302"/>
                  <a:pt x="889432" y="12783"/>
                </a:cubicBezTo>
                <a:cubicBezTo>
                  <a:pt x="901401" y="5128"/>
                  <a:pt x="911873" y="1385"/>
                  <a:pt x="921494" y="324"/>
                </a:cubicBezTo>
                <a:close/>
              </a:path>
            </a:pathLst>
          </a:cu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136737" tIns="136737" rIns="136737" bIns="136737" rtlCol="0" anchor="ctr"/>
          <a:lstStyle/>
          <a:p>
            <a:pPr marL="0" marR="0" lvl="0" indent="0" algn="ctr" defTabSz="162452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>
              <a:ln>
                <a:noFill/>
              </a:ln>
              <a:solidFill>
                <a:srgbClr val="787E7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2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59" r:id="rId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4267" b="1" i="0" kern="1200" cap="none" baseline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67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884">
          <p15:clr>
            <a:srgbClr val="F26B43"/>
          </p15:clr>
        </p15:guide>
        <p15:guide id="17" orient="horz" pos="799">
          <p15:clr>
            <a:srgbClr val="F26B43"/>
          </p15:clr>
        </p15:guide>
        <p15:guide id="18" pos="370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8469D-BDFE-4260-8FE0-328FD72E71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###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0C7BD-1E3E-4CD7-B186-9A95203907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59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07" r:id="rId1"/>
    <p:sldLayoutId id="2147489208" r:id="rId2"/>
    <p:sldLayoutId id="2147489209" r:id="rId3"/>
    <p:sldLayoutId id="2147489210" r:id="rId4"/>
    <p:sldLayoutId id="2147489211" r:id="rId5"/>
    <p:sldLayoutId id="2147489212" r:id="rId6"/>
    <p:sldLayoutId id="2147489213" r:id="rId7"/>
    <p:sldLayoutId id="2147489214" r:id="rId8"/>
    <p:sldLayoutId id="2147489215" r:id="rId9"/>
    <p:sldLayoutId id="2147489216" r:id="rId10"/>
    <p:sldLayoutId id="2147489217" r:id="rId11"/>
    <p:sldLayoutId id="214748921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cover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793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93" y="145601"/>
            <a:ext cx="3971452" cy="11025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1317" y="4501342"/>
            <a:ext cx="7232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Закрытые паевые инвестиционные фонды недвижимости </a:t>
            </a:r>
          </a:p>
        </p:txBody>
      </p:sp>
    </p:spTree>
    <p:extLst>
      <p:ext uri="{BB962C8B-B14F-4D97-AF65-F5344CB8AC3E}">
        <p14:creationId xmlns:p14="http://schemas.microsoft.com/office/powerpoint/2010/main" val="125507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соседними углами 10">
            <a:extLst>
              <a:ext uri="{FF2B5EF4-FFF2-40B4-BE49-F238E27FC236}">
                <a16:creationId xmlns:a16="http://schemas.microsoft.com/office/drawing/2014/main" id="{CB62BF81-B552-BA4E-9FBA-104099B48F8A}"/>
              </a:ext>
            </a:extLst>
          </p:cNvPr>
          <p:cNvSpPr/>
          <p:nvPr/>
        </p:nvSpPr>
        <p:spPr bwMode="auto">
          <a:xfrm>
            <a:off x="5596674" y="1447799"/>
            <a:ext cx="5972474" cy="2602143"/>
          </a:xfrm>
          <a:prstGeom prst="round2SameRect">
            <a:avLst>
              <a:gd name="adj1" fmla="val 13378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14EDEB8E-8A01-9147-844C-B8EE3B8092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96674" y="1447800"/>
            <a:ext cx="5972474" cy="2602142"/>
          </a:xfrm>
          <a:custGeom>
            <a:avLst/>
            <a:gdLst>
              <a:gd name="connsiteX0" fmla="*/ 405556 w 5972474"/>
              <a:gd name="connsiteY0" fmla="*/ 0 h 3031514"/>
              <a:gd name="connsiteX1" fmla="*/ 5566918 w 5972474"/>
              <a:gd name="connsiteY1" fmla="*/ 0 h 3031514"/>
              <a:gd name="connsiteX2" fmla="*/ 5972474 w 5972474"/>
              <a:gd name="connsiteY2" fmla="*/ 405556 h 3031514"/>
              <a:gd name="connsiteX3" fmla="*/ 5972474 w 5972474"/>
              <a:gd name="connsiteY3" fmla="*/ 3031514 h 3031514"/>
              <a:gd name="connsiteX4" fmla="*/ 0 w 5972474"/>
              <a:gd name="connsiteY4" fmla="*/ 3031514 h 3031514"/>
              <a:gd name="connsiteX5" fmla="*/ 0 w 5972474"/>
              <a:gd name="connsiteY5" fmla="*/ 405556 h 3031514"/>
              <a:gd name="connsiteX6" fmla="*/ 405556 w 5972474"/>
              <a:gd name="connsiteY6" fmla="*/ 0 h 303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2474" h="3031514">
                <a:moveTo>
                  <a:pt x="405556" y="0"/>
                </a:moveTo>
                <a:lnTo>
                  <a:pt x="5566918" y="0"/>
                </a:lnTo>
                <a:cubicBezTo>
                  <a:pt x="5790900" y="0"/>
                  <a:pt x="5972474" y="181574"/>
                  <a:pt x="5972474" y="405556"/>
                </a:cubicBezTo>
                <a:lnTo>
                  <a:pt x="5972474" y="3031514"/>
                </a:lnTo>
                <a:lnTo>
                  <a:pt x="0" y="3031514"/>
                </a:lnTo>
                <a:lnTo>
                  <a:pt x="0" y="405556"/>
                </a:lnTo>
                <a:cubicBezTo>
                  <a:pt x="0" y="181574"/>
                  <a:pt x="181574" y="0"/>
                  <a:pt x="405556" y="0"/>
                </a:cubicBezTo>
                <a:close/>
              </a:path>
            </a:pathLst>
          </a:custGeom>
        </p:spPr>
      </p:pic>
      <p:sp>
        <p:nvSpPr>
          <p:cNvPr id="114" name="Прямоугольник с двумя скругленными соседними углами 113">
            <a:extLst>
              <a:ext uri="{FF2B5EF4-FFF2-40B4-BE49-F238E27FC236}">
                <a16:creationId xmlns:a16="http://schemas.microsoft.com/office/drawing/2014/main" id="{4A29EE73-3327-D143-973B-6B7290B89C8C}"/>
              </a:ext>
            </a:extLst>
          </p:cNvPr>
          <p:cNvSpPr/>
          <p:nvPr/>
        </p:nvSpPr>
        <p:spPr bwMode="auto">
          <a:xfrm>
            <a:off x="618764" y="1447800"/>
            <a:ext cx="4637889" cy="1776303"/>
          </a:xfrm>
          <a:prstGeom prst="round2SameRect">
            <a:avLst>
              <a:gd name="adj1" fmla="val 18786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1653E7CC-4EFC-E844-B390-EF8CCFB3CD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68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-65000"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763" y="1447800"/>
            <a:ext cx="4632234" cy="1776303"/>
          </a:xfrm>
          <a:custGeom>
            <a:avLst/>
            <a:gdLst>
              <a:gd name="connsiteX0" fmla="*/ 411689 w 4632234"/>
              <a:gd name="connsiteY0" fmla="*/ 0 h 2221569"/>
              <a:gd name="connsiteX1" fmla="*/ 4214890 w 4632234"/>
              <a:gd name="connsiteY1" fmla="*/ 0 h 2221569"/>
              <a:gd name="connsiteX2" fmla="*/ 4632234 w 4632234"/>
              <a:gd name="connsiteY2" fmla="*/ 417344 h 2221569"/>
              <a:gd name="connsiteX3" fmla="*/ 4632234 w 4632234"/>
              <a:gd name="connsiteY3" fmla="*/ 2221569 h 2221569"/>
              <a:gd name="connsiteX4" fmla="*/ 0 w 4632234"/>
              <a:gd name="connsiteY4" fmla="*/ 2221569 h 2221569"/>
              <a:gd name="connsiteX5" fmla="*/ 0 w 4632234"/>
              <a:gd name="connsiteY5" fmla="*/ 361248 h 2221569"/>
              <a:gd name="connsiteX6" fmla="*/ 2824 w 4632234"/>
              <a:gd name="connsiteY6" fmla="*/ 333235 h 2221569"/>
              <a:gd name="connsiteX7" fmla="*/ 411689 w 4632234"/>
              <a:gd name="connsiteY7" fmla="*/ 0 h 222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32234" h="2221569">
                <a:moveTo>
                  <a:pt x="411689" y="0"/>
                </a:moveTo>
                <a:lnTo>
                  <a:pt x="4214890" y="0"/>
                </a:lnTo>
                <a:cubicBezTo>
                  <a:pt x="4445383" y="0"/>
                  <a:pt x="4632234" y="186851"/>
                  <a:pt x="4632234" y="417344"/>
                </a:cubicBezTo>
                <a:lnTo>
                  <a:pt x="4632234" y="2221569"/>
                </a:lnTo>
                <a:lnTo>
                  <a:pt x="0" y="2221569"/>
                </a:lnTo>
                <a:lnTo>
                  <a:pt x="0" y="361248"/>
                </a:lnTo>
                <a:lnTo>
                  <a:pt x="2824" y="333235"/>
                </a:lnTo>
                <a:cubicBezTo>
                  <a:pt x="41740" y="143058"/>
                  <a:pt x="210008" y="0"/>
                  <a:pt x="411689" y="0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D54CB-B4E7-1C44-AA4B-AF88539DB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247" y="301452"/>
            <a:ext cx="10010276" cy="495486"/>
          </a:xfrm>
        </p:spPr>
        <p:txBody>
          <a:bodyPr anchor="t">
            <a:normAutofit fontScale="90000"/>
          </a:bodyPr>
          <a:lstStyle/>
          <a:p>
            <a:r>
              <a:rPr lang="ru-RU" dirty="0"/>
              <a:t>Инвестиционная недвижимость</a:t>
            </a:r>
            <a:r>
              <a:rPr lang="en-US" dirty="0"/>
              <a:t> – </a:t>
            </a:r>
            <a:r>
              <a:rPr lang="ru-RU" dirty="0"/>
              <a:t>востребованный актив для инвесторов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FAFF5BB-0EE4-F545-8FA6-C100470C3AC9}"/>
              </a:ext>
            </a:extLst>
          </p:cNvPr>
          <p:cNvSpPr/>
          <p:nvPr/>
        </p:nvSpPr>
        <p:spPr bwMode="auto">
          <a:xfrm>
            <a:off x="618765" y="2921000"/>
            <a:ext cx="4637888" cy="32931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dist="76200" dir="8100000" sx="105000" sy="105000" algn="tr" rotWithShape="0">
              <a:schemeClr val="accent1">
                <a:alpha val="9000"/>
              </a:scheme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76181CC-2CB3-754D-87D7-92DDBDB288C7}"/>
              </a:ext>
            </a:extLst>
          </p:cNvPr>
          <p:cNvSpPr/>
          <p:nvPr/>
        </p:nvSpPr>
        <p:spPr>
          <a:xfrm>
            <a:off x="1138459" y="5058263"/>
            <a:ext cx="1303348" cy="43738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Капитализация публичных компаний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CFB42D6-8E97-3045-B76C-093404BF7251}"/>
              </a:ext>
            </a:extLst>
          </p:cNvPr>
          <p:cNvSpPr/>
          <p:nvPr/>
        </p:nvSpPr>
        <p:spPr>
          <a:xfrm>
            <a:off x="2402144" y="5058263"/>
            <a:ext cx="1369780" cy="43738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Объем мирового рынка долговых инструментов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C88A9AE-41B7-674A-AD52-C517F17BCF99}"/>
              </a:ext>
            </a:extLst>
          </p:cNvPr>
          <p:cNvSpPr txBox="1"/>
          <p:nvPr/>
        </p:nvSpPr>
        <p:spPr>
          <a:xfrm>
            <a:off x="963321" y="5682608"/>
            <a:ext cx="3994714" cy="391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371">
              <a:lnSpc>
                <a:spcPct val="80000"/>
              </a:lnSpc>
              <a:defRPr/>
            </a:pPr>
            <a:r>
              <a:rPr lang="ru-RU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Источник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: World bank, </a:t>
            </a:r>
            <a:r>
              <a:rPr lang="en-US" sz="1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J.P.Morgan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Asset Management, LaSalle Investment Management 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0AB9933E-1CCF-964A-9DB3-8A134FC2E39B}"/>
              </a:ext>
            </a:extLst>
          </p:cNvPr>
          <p:cNvSpPr/>
          <p:nvPr/>
        </p:nvSpPr>
        <p:spPr bwMode="auto">
          <a:xfrm>
            <a:off x="1374517" y="3782537"/>
            <a:ext cx="831232" cy="8312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46100" dist="127000" dir="8100000" algn="tr" rotWithShape="0">
              <a:schemeClr val="accent1">
                <a:alpha val="19000"/>
              </a:scheme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9C0E0CE6-7419-174A-85A2-D22D4D003E5D}"/>
              </a:ext>
            </a:extLst>
          </p:cNvPr>
          <p:cNvSpPr/>
          <p:nvPr/>
        </p:nvSpPr>
        <p:spPr bwMode="auto">
          <a:xfrm>
            <a:off x="4011115" y="3861921"/>
            <a:ext cx="672464" cy="67246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46100" dist="127000" dir="8100000" algn="tr" rotWithShape="0">
              <a:schemeClr val="accent1">
                <a:alpha val="19000"/>
              </a:scheme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45B532C0-348F-4940-A222-21DF5E829749}"/>
              </a:ext>
            </a:extLst>
          </p:cNvPr>
          <p:cNvSpPr/>
          <p:nvPr/>
        </p:nvSpPr>
        <p:spPr bwMode="auto">
          <a:xfrm>
            <a:off x="2487853" y="3570882"/>
            <a:ext cx="1254542" cy="12545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46100" dist="127000" dir="8100000" algn="tr" rotWithShape="0">
              <a:schemeClr val="accent1">
                <a:alpha val="19000"/>
              </a:scheme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48D9FF1-2144-9E41-97A2-847028DEC40D}"/>
              </a:ext>
            </a:extLst>
          </p:cNvPr>
          <p:cNvSpPr/>
          <p:nvPr/>
        </p:nvSpPr>
        <p:spPr>
          <a:xfrm>
            <a:off x="1402058" y="4070542"/>
            <a:ext cx="776150" cy="25522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69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469A81B-84BA-3947-9094-CBBCD982F93E}"/>
              </a:ext>
            </a:extLst>
          </p:cNvPr>
          <p:cNvSpPr/>
          <p:nvPr/>
        </p:nvSpPr>
        <p:spPr>
          <a:xfrm>
            <a:off x="2745916" y="4070542"/>
            <a:ext cx="776150" cy="25522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113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60FFCF2F-D154-D341-91D3-66EE115EF8E6}"/>
              </a:ext>
            </a:extLst>
          </p:cNvPr>
          <p:cNvSpPr/>
          <p:nvPr/>
        </p:nvSpPr>
        <p:spPr>
          <a:xfrm>
            <a:off x="3956405" y="4070542"/>
            <a:ext cx="776150" cy="25522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59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AB2DD78C-AD1B-4942-8588-F6EEF82C00B6}"/>
              </a:ext>
            </a:extLst>
          </p:cNvPr>
          <p:cNvSpPr/>
          <p:nvPr/>
        </p:nvSpPr>
        <p:spPr>
          <a:xfrm>
            <a:off x="3852074" y="5058263"/>
            <a:ext cx="1038008" cy="43738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Объем </a:t>
            </a:r>
            <a:br>
              <a:rPr lang="ru-RU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</a:br>
            <a:r>
              <a:rPr lang="ru-RU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рынка недвижимости</a:t>
            </a:r>
          </a:p>
        </p:txBody>
      </p:sp>
      <p:sp>
        <p:nvSpPr>
          <p:cNvPr id="44" name="Прямоугольник с двумя скругленными противолежащими углами 43">
            <a:extLst>
              <a:ext uri="{FF2B5EF4-FFF2-40B4-BE49-F238E27FC236}">
                <a16:creationId xmlns:a16="http://schemas.microsoft.com/office/drawing/2014/main" id="{3E9EC9DE-E7F5-6A41-AAD8-70789753DC0A}"/>
              </a:ext>
            </a:extLst>
          </p:cNvPr>
          <p:cNvSpPr>
            <a:spLocks/>
          </p:cNvSpPr>
          <p:nvPr/>
        </p:nvSpPr>
        <p:spPr>
          <a:xfrm flipH="1">
            <a:off x="618765" y="2658657"/>
            <a:ext cx="4637888" cy="718267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FFFFF"/>
          </a:solidFill>
          <a:ln>
            <a:noFill/>
          </a:ln>
          <a:effectLst>
            <a:outerShdw blurRad="444500" sx="106000" sy="106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371"/>
            <a:endParaRPr lang="ru-RU" sz="1867" b="1">
              <a:solidFill>
                <a:srgbClr val="E74168"/>
              </a:solidFill>
              <a:latin typeface="Arial Black" panose="020B0604020202020204" pitchFamily="34" charset="0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45" name="Прямоугольник с двумя скругленными противолежащими углами 44">
            <a:extLst>
              <a:ext uri="{FF2B5EF4-FFF2-40B4-BE49-F238E27FC236}">
                <a16:creationId xmlns:a16="http://schemas.microsoft.com/office/drawing/2014/main" id="{3D251CBD-2E8B-764D-9B7C-6E1B59D27127}"/>
              </a:ext>
            </a:extLst>
          </p:cNvPr>
          <p:cNvSpPr>
            <a:spLocks noChangeAspect="1"/>
          </p:cNvSpPr>
          <p:nvPr/>
        </p:nvSpPr>
        <p:spPr>
          <a:xfrm flipH="1">
            <a:off x="4344774" y="2638593"/>
            <a:ext cx="911880" cy="76881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FFFFF"/>
          </a:solidFill>
          <a:ln>
            <a:noFill/>
          </a:ln>
          <a:effectLst>
            <a:outerShdw blurRad="444500" sx="106000" sy="106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371"/>
            <a:endParaRPr lang="ru-RU" sz="1867" b="1" dirty="0">
              <a:solidFill>
                <a:srgbClr val="E74168"/>
              </a:solidFill>
              <a:latin typeface="Arial Black" panose="020B0604020202020204" pitchFamily="34" charset="0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2C7296D0-FDDE-C244-B86F-C65E9D88CDE6}"/>
              </a:ext>
            </a:extLst>
          </p:cNvPr>
          <p:cNvSpPr/>
          <p:nvPr/>
        </p:nvSpPr>
        <p:spPr>
          <a:xfrm>
            <a:off x="1216123" y="2808326"/>
            <a:ext cx="2757154" cy="43738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Объем глобальных рыночных классов активов в год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27D30BE-4729-9541-98CD-384428717EB4}"/>
              </a:ext>
            </a:extLst>
          </p:cNvPr>
          <p:cNvSpPr/>
          <p:nvPr/>
        </p:nvSpPr>
        <p:spPr>
          <a:xfrm>
            <a:off x="4428570" y="2803525"/>
            <a:ext cx="770505" cy="43738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трлн </a:t>
            </a:r>
            <a:r>
              <a:rPr lang="en-US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$</a:t>
            </a:r>
            <a:endParaRPr lang="ru-RU" sz="11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0565F4C-FD79-824E-A4F2-86BB8E845B55}"/>
              </a:ext>
            </a:extLst>
          </p:cNvPr>
          <p:cNvSpPr/>
          <p:nvPr/>
        </p:nvSpPr>
        <p:spPr bwMode="auto">
          <a:xfrm>
            <a:off x="5593247" y="2921001"/>
            <a:ext cx="5979628" cy="32931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dist="76200" dir="8100000" sx="105000" sy="105000" algn="tr" rotWithShape="0">
              <a:schemeClr val="accent1">
                <a:alpha val="9000"/>
              </a:scheme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70" name="Прямоугольник с двумя скругленными противолежащими углами 69">
            <a:extLst>
              <a:ext uri="{FF2B5EF4-FFF2-40B4-BE49-F238E27FC236}">
                <a16:creationId xmlns:a16="http://schemas.microsoft.com/office/drawing/2014/main" id="{EC4D8099-B4F0-1D44-9055-0C740342A2BB}"/>
              </a:ext>
            </a:extLst>
          </p:cNvPr>
          <p:cNvSpPr>
            <a:spLocks/>
          </p:cNvSpPr>
          <p:nvPr/>
        </p:nvSpPr>
        <p:spPr>
          <a:xfrm flipH="1">
            <a:off x="5593247" y="2658657"/>
            <a:ext cx="5706275" cy="718267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FFFFF"/>
          </a:solidFill>
          <a:ln>
            <a:noFill/>
          </a:ln>
          <a:effectLst>
            <a:outerShdw blurRad="444500" sx="106000" sy="106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371"/>
            <a:endParaRPr lang="ru-RU" sz="1867" b="1">
              <a:solidFill>
                <a:srgbClr val="E74168"/>
              </a:solidFill>
              <a:latin typeface="Arial Black" panose="020B0604020202020204" pitchFamily="34" charset="0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71" name="Прямоугольник с двумя скругленными противолежащими углами 70">
            <a:extLst>
              <a:ext uri="{FF2B5EF4-FFF2-40B4-BE49-F238E27FC236}">
                <a16:creationId xmlns:a16="http://schemas.microsoft.com/office/drawing/2014/main" id="{8D89889C-9D8B-A240-8F2E-9686751C6F24}"/>
              </a:ext>
            </a:extLst>
          </p:cNvPr>
          <p:cNvSpPr>
            <a:spLocks noChangeAspect="1"/>
          </p:cNvSpPr>
          <p:nvPr/>
        </p:nvSpPr>
        <p:spPr>
          <a:xfrm flipH="1">
            <a:off x="10679691" y="2638593"/>
            <a:ext cx="911880" cy="76881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FFFFF"/>
          </a:solidFill>
          <a:ln>
            <a:noFill/>
          </a:ln>
          <a:effectLst>
            <a:outerShdw blurRad="444500" sx="106000" sy="106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371"/>
            <a:endParaRPr lang="ru-RU" sz="1867" b="1" dirty="0">
              <a:solidFill>
                <a:srgbClr val="E74168"/>
              </a:solidFill>
              <a:latin typeface="Arial Black" panose="020B0604020202020204" pitchFamily="34" charset="0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74DAFA55-B0E4-AB43-8A9F-4843A6A496C7}"/>
              </a:ext>
            </a:extLst>
          </p:cNvPr>
          <p:cNvSpPr/>
          <p:nvPr/>
        </p:nvSpPr>
        <p:spPr>
          <a:xfrm>
            <a:off x="6660491" y="2906660"/>
            <a:ext cx="3571786" cy="43738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Сравнительный анализ доходности</a:t>
            </a:r>
          </a:p>
          <a:p>
            <a:pPr algn="ctr" defTabSz="609371">
              <a:spcBef>
                <a:spcPct val="0"/>
              </a:spcBef>
              <a:defRPr/>
            </a:pPr>
            <a:endParaRPr lang="ru-RU" sz="1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18E34ABE-9F5D-7642-81AC-9B0DFDE6F269}"/>
              </a:ext>
            </a:extLst>
          </p:cNvPr>
          <p:cNvSpPr/>
          <p:nvPr/>
        </p:nvSpPr>
        <p:spPr>
          <a:xfrm>
            <a:off x="10763487" y="2803525"/>
            <a:ext cx="770505" cy="43738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%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58C1865-F81E-3341-B364-93D33CE7D354}"/>
              </a:ext>
            </a:extLst>
          </p:cNvPr>
          <p:cNvSpPr txBox="1"/>
          <p:nvPr/>
        </p:nvSpPr>
        <p:spPr>
          <a:xfrm>
            <a:off x="1250097" y="1661946"/>
            <a:ext cx="342116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 инвестиционной недвижимости сопоставим с мировым рынком ценных бумаг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7DA52A0-12C6-8B45-AA5D-3694F195D3F8}"/>
              </a:ext>
            </a:extLst>
          </p:cNvPr>
          <p:cNvSpPr txBox="1"/>
          <p:nvPr/>
        </p:nvSpPr>
        <p:spPr>
          <a:xfrm>
            <a:off x="5882330" y="1660736"/>
            <a:ext cx="5417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Доходность недвижимости показывает схожую динамику </a:t>
            </a:r>
            <a:b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доходностью по облигациям,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обеспечивая стабильный текущий доход</a:t>
            </a:r>
          </a:p>
        </p:txBody>
      </p:sp>
      <p:graphicFrame>
        <p:nvGraphicFramePr>
          <p:cNvPr id="50" name="Chart 1">
            <a:extLst>
              <a:ext uri="{FF2B5EF4-FFF2-40B4-BE49-F238E27FC236}">
                <a16:creationId xmlns:a16="http://schemas.microsoft.com/office/drawing/2014/main" id="{6EB37443-406F-494D-83DD-C76A6B261C8B}"/>
              </a:ext>
            </a:extLst>
          </p:cNvPr>
          <p:cNvGraphicFramePr>
            <a:graphicFrameLocks/>
          </p:cNvGraphicFramePr>
          <p:nvPr/>
        </p:nvGraphicFramePr>
        <p:xfrm>
          <a:off x="5525373" y="3461521"/>
          <a:ext cx="6210901" cy="275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FDCCBF24-E33C-6140-B09B-D8551F8AB20A}"/>
              </a:ext>
            </a:extLst>
          </p:cNvPr>
          <p:cNvSpPr txBox="1"/>
          <p:nvPr/>
        </p:nvSpPr>
        <p:spPr>
          <a:xfrm>
            <a:off x="11710026" y="6406493"/>
            <a:ext cx="481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</a:t>
            </a:r>
            <a:endParaRPr lang="ru-RU" sz="1200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07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Прямоугольник 210">
            <a:extLst>
              <a:ext uri="{FF2B5EF4-FFF2-40B4-BE49-F238E27FC236}">
                <a16:creationId xmlns:a16="http://schemas.microsoft.com/office/drawing/2014/main" id="{2B3DAD5C-BA28-1C4E-9915-28D97D0ACE7C}"/>
              </a:ext>
            </a:extLst>
          </p:cNvPr>
          <p:cNvSpPr/>
          <p:nvPr/>
        </p:nvSpPr>
        <p:spPr bwMode="auto">
          <a:xfrm rot="5400000">
            <a:off x="5209758" y="1907579"/>
            <a:ext cx="4926970" cy="3554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r="8100000" sx="105000" sy="105000" algn="tr" rotWithShape="0">
              <a:schemeClr val="accent1">
                <a:alpha val="14000"/>
              </a:scheme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AF8D8-EB44-6145-8498-9A072C59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246" y="301452"/>
            <a:ext cx="10196841" cy="495486"/>
          </a:xfrm>
        </p:spPr>
        <p:txBody>
          <a:bodyPr/>
          <a:lstStyle/>
          <a:p>
            <a:r>
              <a:rPr lang="ru-RU" dirty="0"/>
              <a:t>Российский рынок ЗПИФ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81533C-6B3C-E74D-8822-9723ED2152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906" y="1284172"/>
            <a:ext cx="5242798" cy="2735374"/>
          </a:xfrm>
          <a:prstGeom prst="rect">
            <a:avLst/>
          </a:prstGeom>
        </p:spPr>
      </p:pic>
      <p:sp>
        <p:nvSpPr>
          <p:cNvPr id="181" name="Овал 180">
            <a:extLst>
              <a:ext uri="{FF2B5EF4-FFF2-40B4-BE49-F238E27FC236}">
                <a16:creationId xmlns:a16="http://schemas.microsoft.com/office/drawing/2014/main" id="{603E9CD6-667E-5344-A19E-FB1FA7ABB56B}"/>
              </a:ext>
            </a:extLst>
          </p:cNvPr>
          <p:cNvSpPr/>
          <p:nvPr/>
        </p:nvSpPr>
        <p:spPr bwMode="auto">
          <a:xfrm>
            <a:off x="1476889" y="2110068"/>
            <a:ext cx="914048" cy="91404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38100" dir="8100000" algn="tr" rotWithShape="0">
              <a:schemeClr val="accent4">
                <a:alpha val="40000"/>
              </a:scheme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A6B53E7-7435-9741-8001-F15424F62505}"/>
              </a:ext>
            </a:extLst>
          </p:cNvPr>
          <p:cNvSpPr txBox="1"/>
          <p:nvPr/>
        </p:nvSpPr>
        <p:spPr>
          <a:xfrm>
            <a:off x="1281194" y="2328060"/>
            <a:ext cx="1305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</a:t>
            </a:r>
            <a:b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р.</a:t>
            </a:r>
          </a:p>
        </p:txBody>
      </p:sp>
      <p:sp>
        <p:nvSpPr>
          <p:cNvPr id="183" name="Овал 182">
            <a:extLst>
              <a:ext uri="{FF2B5EF4-FFF2-40B4-BE49-F238E27FC236}">
                <a16:creationId xmlns:a16="http://schemas.microsoft.com/office/drawing/2014/main" id="{FFEE8A4A-8542-614B-B95D-76A0307E17E0}"/>
              </a:ext>
            </a:extLst>
          </p:cNvPr>
          <p:cNvSpPr/>
          <p:nvPr/>
        </p:nvSpPr>
        <p:spPr bwMode="auto">
          <a:xfrm>
            <a:off x="3099510" y="2185139"/>
            <a:ext cx="1281848" cy="12818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90500" dist="38100" dir="8100000" algn="tr" rotWithShape="0">
              <a:schemeClr val="accent1">
                <a:alpha val="40000"/>
              </a:scheme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0EE42A1-34C6-8A44-BB93-B2AC2CBF700C}"/>
              </a:ext>
            </a:extLst>
          </p:cNvPr>
          <p:cNvSpPr txBox="1"/>
          <p:nvPr/>
        </p:nvSpPr>
        <p:spPr>
          <a:xfrm>
            <a:off x="2669876" y="2533675"/>
            <a:ext cx="214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4 120</a:t>
            </a:r>
            <a:b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р.</a:t>
            </a: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id="{2650D01A-C4DF-F849-9AB5-9FE4A7BB9567}"/>
              </a:ext>
            </a:extLst>
          </p:cNvPr>
          <p:cNvSpPr/>
          <p:nvPr/>
        </p:nvSpPr>
        <p:spPr>
          <a:xfrm>
            <a:off x="853501" y="4169840"/>
            <a:ext cx="4634168" cy="7417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defTabSz="609371">
              <a:spcBef>
                <a:spcPct val="0"/>
              </a:spcBef>
              <a:defRPr/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Целевая доля недвижимого имущества в капитале институциональных инвесторов</a:t>
            </a:r>
          </a:p>
        </p:txBody>
      </p:sp>
      <p:graphicFrame>
        <p:nvGraphicFramePr>
          <p:cNvPr id="186" name="Диаграмма 185">
            <a:extLst>
              <a:ext uri="{FF2B5EF4-FFF2-40B4-BE49-F238E27FC236}">
                <a16:creationId xmlns:a16="http://schemas.microsoft.com/office/drawing/2014/main" id="{A9FA6E3B-BB45-FD40-9CFF-7E2E1ABBB3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4788341"/>
              </p:ext>
            </p:extLst>
          </p:nvPr>
        </p:nvGraphicFramePr>
        <p:xfrm>
          <a:off x="840969" y="4866478"/>
          <a:ext cx="3457162" cy="1352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7" name="TextBox 186">
            <a:extLst>
              <a:ext uri="{FF2B5EF4-FFF2-40B4-BE49-F238E27FC236}">
                <a16:creationId xmlns:a16="http://schemas.microsoft.com/office/drawing/2014/main" id="{6F2EE193-8E8A-154D-A4B6-6EE936E02931}"/>
              </a:ext>
            </a:extLst>
          </p:cNvPr>
          <p:cNvSpPr txBox="1"/>
          <p:nvPr/>
        </p:nvSpPr>
        <p:spPr>
          <a:xfrm>
            <a:off x="790246" y="6244020"/>
            <a:ext cx="4023452" cy="39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371">
              <a:lnSpc>
                <a:spcPct val="80000"/>
              </a:lnSpc>
              <a:defRPr/>
            </a:pPr>
            <a:r>
              <a:rPr lang="ru-RU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Источник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: Cornell University’s Baker Program in Real Estate and Hodes Weill &amp; Associates 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B6E7A005-9E07-A449-AEA8-44004DC01921}"/>
              </a:ext>
            </a:extLst>
          </p:cNvPr>
          <p:cNvSpPr txBox="1"/>
          <p:nvPr/>
        </p:nvSpPr>
        <p:spPr>
          <a:xfrm>
            <a:off x="9677952" y="2823735"/>
            <a:ext cx="2211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</a:t>
            </a:r>
            <a:b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сумме:</a:t>
            </a:r>
          </a:p>
        </p:txBody>
      </p:sp>
      <p:sp>
        <p:nvSpPr>
          <p:cNvPr id="208" name="Скругленный прямоугольник 207">
            <a:extLst>
              <a:ext uri="{FF2B5EF4-FFF2-40B4-BE49-F238E27FC236}">
                <a16:creationId xmlns:a16="http://schemas.microsoft.com/office/drawing/2014/main" id="{013D3EBA-8288-DC44-8CAF-37B3603C8EA9}"/>
              </a:ext>
            </a:extLst>
          </p:cNvPr>
          <p:cNvSpPr/>
          <p:nvPr/>
        </p:nvSpPr>
        <p:spPr bwMode="auto">
          <a:xfrm>
            <a:off x="9677952" y="3697972"/>
            <a:ext cx="2211980" cy="6627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92100" dir="8100000" sx="105000" sy="105000" algn="tr" rotWithShape="0">
              <a:schemeClr val="accent1">
                <a:alpha val="14000"/>
              </a:scheme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A78A709-42BF-0A43-B657-986BFC25647F}"/>
              </a:ext>
            </a:extLst>
          </p:cNvPr>
          <p:cNvSpPr txBox="1"/>
          <p:nvPr/>
        </p:nvSpPr>
        <p:spPr>
          <a:xfrm>
            <a:off x="9487453" y="3850931"/>
            <a:ext cx="256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6 159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р.</a:t>
            </a:r>
            <a:endParaRPr lang="ru-RU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4FC10276-4EFF-574B-9EF4-68FB847FB6D1}"/>
              </a:ext>
            </a:extLst>
          </p:cNvPr>
          <p:cNvSpPr txBox="1"/>
          <p:nvPr/>
        </p:nvSpPr>
        <p:spPr>
          <a:xfrm>
            <a:off x="1281194" y="3073126"/>
            <a:ext cx="1305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Розничные ЗПИФ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8ED98177-54A4-1647-B4F0-12CE84D3F63F}"/>
              </a:ext>
            </a:extLst>
          </p:cNvPr>
          <p:cNvSpPr txBox="1"/>
          <p:nvPr/>
        </p:nvSpPr>
        <p:spPr>
          <a:xfrm>
            <a:off x="3087417" y="3502104"/>
            <a:ext cx="130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Трасты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65719ED7-9AB9-7C41-89DD-87EDBD6EF508}"/>
              </a:ext>
            </a:extLst>
          </p:cNvPr>
          <p:cNvSpPr txBox="1"/>
          <p:nvPr/>
        </p:nvSpPr>
        <p:spPr>
          <a:xfrm>
            <a:off x="1281194" y="1798712"/>
            <a:ext cx="130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42 шт.</a:t>
            </a:r>
            <a:endParaRPr lang="ru-RU" sz="12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0D8B65E-C031-3C48-9FCA-5A16E93A9023}"/>
              </a:ext>
            </a:extLst>
          </p:cNvPr>
          <p:cNvSpPr txBox="1"/>
          <p:nvPr/>
        </p:nvSpPr>
        <p:spPr>
          <a:xfrm>
            <a:off x="3087417" y="1842637"/>
            <a:ext cx="130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1079 шт.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6CE40393-09A8-9E45-92D0-4CE8EF466A2F}"/>
              </a:ext>
            </a:extLst>
          </p:cNvPr>
          <p:cNvSpPr txBox="1"/>
          <p:nvPr/>
        </p:nvSpPr>
        <p:spPr>
          <a:xfrm>
            <a:off x="261587" y="2270351"/>
            <a:ext cx="120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Коллективные инвестиции в недвижимость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5B6D65B6-009B-B046-92D6-5AC9B6AA1E9A}"/>
              </a:ext>
            </a:extLst>
          </p:cNvPr>
          <p:cNvSpPr txBox="1"/>
          <p:nvPr/>
        </p:nvSpPr>
        <p:spPr>
          <a:xfrm>
            <a:off x="4381227" y="2497223"/>
            <a:ext cx="120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Персональные финансовые холдинги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1BCDBF2A-8E3C-FA45-897E-5EE0224A7D38}"/>
              </a:ext>
            </a:extLst>
          </p:cNvPr>
          <p:cNvSpPr txBox="1"/>
          <p:nvPr/>
        </p:nvSpPr>
        <p:spPr>
          <a:xfrm>
            <a:off x="6025192" y="1441832"/>
            <a:ext cx="33048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371">
              <a:spcBef>
                <a:spcPct val="0"/>
              </a:spcBef>
              <a:defRPr/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сбережений населения </a:t>
            </a:r>
            <a:b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2021 год </a:t>
            </a:r>
          </a:p>
          <a:p>
            <a:pPr algn="ctr"/>
            <a:endParaRPr lang="ru-RU" sz="1050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ru-RU" sz="100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br>
              <a:rPr lang="en-US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US" sz="5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61 599 млрд руб. 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5A567FC-E8EC-7344-A590-E58E207C1082}"/>
              </a:ext>
            </a:extLst>
          </p:cNvPr>
          <p:cNvSpPr txBox="1"/>
          <p:nvPr/>
        </p:nvSpPr>
        <p:spPr>
          <a:xfrm>
            <a:off x="6314929" y="5311396"/>
            <a:ext cx="2797782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371">
              <a:lnSpc>
                <a:spcPct val="80000"/>
              </a:lnSpc>
              <a:defRPr/>
            </a:pPr>
            <a:r>
              <a:rPr lang="ru-RU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При сохранении текущих темпов роста прогноз доли инвестиций в сбережениях к 2023 году – </a:t>
            </a:r>
            <a: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30%  </a:t>
            </a:r>
            <a:endParaRPr lang="en-US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E92B3396-EDA0-1146-86D8-8BBD61686F7A}"/>
              </a:ext>
            </a:extLst>
          </p:cNvPr>
          <p:cNvSpPr txBox="1"/>
          <p:nvPr/>
        </p:nvSpPr>
        <p:spPr>
          <a:xfrm>
            <a:off x="7360649" y="3712431"/>
            <a:ext cx="1378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млрд. р. 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A9A552C-4493-9742-AD2B-473171BFCCB1}"/>
              </a:ext>
            </a:extLst>
          </p:cNvPr>
          <p:cNvGraphicFramePr/>
          <p:nvPr/>
        </p:nvGraphicFramePr>
        <p:xfrm>
          <a:off x="6223500" y="2877542"/>
          <a:ext cx="2980639" cy="225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1901E2A-3ED5-914E-B74B-88C5768B0A45}"/>
              </a:ext>
            </a:extLst>
          </p:cNvPr>
          <p:cNvSpPr txBox="1"/>
          <p:nvPr/>
        </p:nvSpPr>
        <p:spPr>
          <a:xfrm>
            <a:off x="11710026" y="6495393"/>
            <a:ext cx="481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</a:t>
            </a:r>
            <a:endParaRPr lang="ru-RU" sz="1200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21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01FE19-A79E-4521-BCDB-D38E80ABF389}"/>
              </a:ext>
            </a:extLst>
          </p:cNvPr>
          <p:cNvSpPr txBox="1"/>
          <p:nvPr/>
        </p:nvSpPr>
        <p:spPr>
          <a:xfrm>
            <a:off x="1295935" y="773501"/>
            <a:ext cx="7236074" cy="46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701">
              <a:spcBef>
                <a:spcPts val="61"/>
              </a:spcBef>
              <a:defRPr sz="4000" b="0">
                <a:solidFill>
                  <a:srgbClr val="D8D3D4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altLang="ru-RU" sz="2426" dirty="0">
                <a:solidFill>
                  <a:srgbClr val="7F7F7F"/>
                </a:solidFill>
                <a:latin typeface="SB Sans Display"/>
                <a:ea typeface="SB Sans Display"/>
                <a:cs typeface="SB Sans Display"/>
                <a:sym typeface="SB Sans Display"/>
              </a:rPr>
              <a:t>Стратегия инвестирования - выбор объектов</a:t>
            </a:r>
            <a:endParaRPr lang="ru-RU" sz="2426" dirty="0">
              <a:solidFill>
                <a:srgbClr val="7F7F7F"/>
              </a:solidFill>
              <a:latin typeface="SB Sans Display"/>
              <a:ea typeface="SB Sans Display"/>
              <a:cs typeface="SB Sans Display"/>
              <a:sym typeface="SB Sans Display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D6FC8B-0982-448A-BF8C-39F7ECC3A507}"/>
              </a:ext>
            </a:extLst>
          </p:cNvPr>
          <p:cNvSpPr txBox="1"/>
          <p:nvPr/>
        </p:nvSpPr>
        <p:spPr>
          <a:xfrm>
            <a:off x="1319264" y="3013551"/>
            <a:ext cx="4292685" cy="3162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55" b="1" dirty="0">
                <a:solidFill>
                  <a:srgbClr val="343E48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Текущий доход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D31047-E3B1-4E66-8112-CFA5594B6618}"/>
              </a:ext>
            </a:extLst>
          </p:cNvPr>
          <p:cNvSpPr txBox="1"/>
          <p:nvPr/>
        </p:nvSpPr>
        <p:spPr>
          <a:xfrm>
            <a:off x="1322544" y="3871309"/>
            <a:ext cx="2517826" cy="16048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Объекты с устойчивым спросом</a:t>
            </a:r>
          </a:p>
          <a:p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Высокое качество  договоров аренды</a:t>
            </a:r>
          </a:p>
          <a:p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Высокий % долгосрочных договоров аренды.</a:t>
            </a:r>
          </a:p>
          <a:p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Надежные арендаторы</a:t>
            </a:r>
          </a:p>
        </p:txBody>
      </p:sp>
      <p:sp>
        <p:nvSpPr>
          <p:cNvPr id="43" name="object 5">
            <a:extLst>
              <a:ext uri="{FF2B5EF4-FFF2-40B4-BE49-F238E27FC236}">
                <a16:creationId xmlns:a16="http://schemas.microsoft.com/office/drawing/2014/main" id="{AF33403B-3CB4-4AB9-A58B-FFBFA29D339B}"/>
              </a:ext>
            </a:extLst>
          </p:cNvPr>
          <p:cNvSpPr/>
          <p:nvPr/>
        </p:nvSpPr>
        <p:spPr>
          <a:xfrm>
            <a:off x="833723" y="3461042"/>
            <a:ext cx="1739037" cy="34609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7726" rIns="27726"/>
          <a:lstStyle/>
          <a:p>
            <a:endParaRPr sz="1092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56FFFD-D360-47A1-BCFE-074ED1E1B344}"/>
              </a:ext>
            </a:extLst>
          </p:cNvPr>
          <p:cNvSpPr txBox="1"/>
          <p:nvPr/>
        </p:nvSpPr>
        <p:spPr>
          <a:xfrm>
            <a:off x="4754194" y="3013551"/>
            <a:ext cx="4292685" cy="3162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55" b="1" dirty="0">
                <a:solidFill>
                  <a:srgbClr val="343E48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Капитальный прирост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0D48554-27F0-45FA-8070-79E2D3E2F504}"/>
              </a:ext>
            </a:extLst>
          </p:cNvPr>
          <p:cNvSpPr txBox="1"/>
          <p:nvPr/>
        </p:nvSpPr>
        <p:spPr>
          <a:xfrm>
            <a:off x="4757474" y="3619109"/>
            <a:ext cx="2976787" cy="2613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Здания, соответствующие современным требованиям недвижимости.  </a:t>
            </a:r>
          </a:p>
          <a:p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Здания, готовые к быстрым  изменениям в соответствии с потребностями рынка без капитальных затрат. </a:t>
            </a:r>
          </a:p>
          <a:p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Наличие развитой транспортной инфраструктуры и высокого разнообразия предложений для потребителей. </a:t>
            </a:r>
          </a:p>
          <a:p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Качественное развитие окружения  объекта и топологии - увеличение потока посетителей.</a:t>
            </a:r>
          </a:p>
        </p:txBody>
      </p:sp>
      <p:sp>
        <p:nvSpPr>
          <p:cNvPr id="52" name="object 5">
            <a:extLst>
              <a:ext uri="{FF2B5EF4-FFF2-40B4-BE49-F238E27FC236}">
                <a16:creationId xmlns:a16="http://schemas.microsoft.com/office/drawing/2014/main" id="{12AE0264-57E9-4AE9-9234-4E38C426F050}"/>
              </a:ext>
            </a:extLst>
          </p:cNvPr>
          <p:cNvSpPr/>
          <p:nvPr/>
        </p:nvSpPr>
        <p:spPr>
          <a:xfrm>
            <a:off x="4268653" y="3463554"/>
            <a:ext cx="1739037" cy="34609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7726" rIns="27726"/>
          <a:lstStyle/>
          <a:p>
            <a:endParaRPr sz="1092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5E3B667-E2A4-4C6C-8668-9787290EEB24}"/>
              </a:ext>
            </a:extLst>
          </p:cNvPr>
          <p:cNvSpPr txBox="1"/>
          <p:nvPr/>
        </p:nvSpPr>
        <p:spPr>
          <a:xfrm>
            <a:off x="8580480" y="3013551"/>
            <a:ext cx="3186319" cy="3162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55" b="1" dirty="0">
                <a:solidFill>
                  <a:srgbClr val="343E48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Диверсификация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983E81F-5E9B-4556-A328-60E54527E29A}"/>
              </a:ext>
            </a:extLst>
          </p:cNvPr>
          <p:cNvSpPr txBox="1"/>
          <p:nvPr/>
        </p:nvSpPr>
        <p:spPr>
          <a:xfrm>
            <a:off x="8583759" y="3619184"/>
            <a:ext cx="2593078" cy="22770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Основные типы коммерческой недвижимости:</a:t>
            </a:r>
          </a:p>
          <a:p>
            <a:pPr marL="228600" indent="-228600">
              <a:buFont typeface="+mj-lt"/>
              <a:buAutoNum type="arabicPeriod"/>
            </a:pPr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pPr marL="272433" indent="-213711">
              <a:buFont typeface="+mj-lt"/>
              <a:buAutoNum type="arabicPeriod"/>
            </a:pPr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новые логистические комплексы  класса А  в ключевых регионах;</a:t>
            </a:r>
          </a:p>
          <a:p>
            <a:pPr marL="287322" indent="-228600">
              <a:buFont typeface="+mj-lt"/>
              <a:buAutoNum type="arabicPeriod"/>
            </a:pPr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pPr marL="272433" indent="-213711">
              <a:buFont typeface="+mj-lt"/>
              <a:buAutoNum type="arabicPeriod"/>
            </a:pPr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современные офисные центры класса А в Москве;</a:t>
            </a:r>
          </a:p>
          <a:p>
            <a:pPr marL="287322" indent="-228600">
              <a:buFont typeface="+mj-lt"/>
              <a:buAutoNum type="arabicPeriod"/>
            </a:pPr>
            <a:endParaRPr lang="ru-RU" sz="1092" dirty="0">
              <a:solidFill>
                <a:srgbClr val="5D5E5E"/>
              </a:solidFill>
              <a:latin typeface="SB Sans Display" panose="020B0503040504020204" pitchFamily="34" charset="0"/>
              <a:ea typeface="SB Sans Display" panose="020B0503040504020204" pitchFamily="34" charset="0"/>
            </a:endParaRPr>
          </a:p>
          <a:p>
            <a:pPr marL="272433" indent="-213711">
              <a:buFont typeface="+mj-lt"/>
              <a:buAutoNum type="arabicPeriod"/>
            </a:pPr>
            <a:r>
              <a:rPr lang="ru-RU" sz="1092" dirty="0">
                <a:solidFill>
                  <a:srgbClr val="5D5E5E"/>
                </a:solidFill>
                <a:latin typeface="SB Sans Display" panose="020B0503040504020204" pitchFamily="34" charset="0"/>
                <a:ea typeface="SB Sans Display" panose="020B0503040504020204" pitchFamily="34" charset="0"/>
              </a:rPr>
              <a:t>торгово-развлекательные центры класса А в ликвидных локациях Москвы. </a:t>
            </a:r>
          </a:p>
        </p:txBody>
      </p:sp>
      <p:sp>
        <p:nvSpPr>
          <p:cNvPr id="56" name="object 5">
            <a:extLst>
              <a:ext uri="{FF2B5EF4-FFF2-40B4-BE49-F238E27FC236}">
                <a16:creationId xmlns:a16="http://schemas.microsoft.com/office/drawing/2014/main" id="{46E8A301-D03E-492D-807C-B2EA8EB48518}"/>
              </a:ext>
            </a:extLst>
          </p:cNvPr>
          <p:cNvSpPr/>
          <p:nvPr/>
        </p:nvSpPr>
        <p:spPr>
          <a:xfrm>
            <a:off x="8094938" y="3460937"/>
            <a:ext cx="1739037" cy="34609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7726" rIns="27726"/>
          <a:lstStyle/>
          <a:p>
            <a:endParaRPr sz="1092"/>
          </a:p>
        </p:txBody>
      </p:sp>
      <p:pic>
        <p:nvPicPr>
          <p:cNvPr id="58" name="Изображение" descr="Изображение">
            <a:extLst>
              <a:ext uri="{FF2B5EF4-FFF2-40B4-BE49-F238E27FC236}">
                <a16:creationId xmlns:a16="http://schemas.microsoft.com/office/drawing/2014/main" id="{55E9D206-0FE6-42A7-A49B-1237C5628F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34285" t="34019" r="59158" b="33410"/>
          <a:stretch/>
        </p:blipFill>
        <p:spPr>
          <a:xfrm rot="5400000">
            <a:off x="8382200" y="1725017"/>
            <a:ext cx="1298932" cy="13442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Изображение" descr="Изображение">
            <a:extLst>
              <a:ext uri="{FF2B5EF4-FFF2-40B4-BE49-F238E27FC236}">
                <a16:creationId xmlns:a16="http://schemas.microsoft.com/office/drawing/2014/main" id="{72D8A369-89C3-4826-9AAA-C004EF169F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1553" r="41320" b="71004"/>
          <a:stretch/>
        </p:blipFill>
        <p:spPr>
          <a:xfrm>
            <a:off x="1103990" y="1879006"/>
            <a:ext cx="1201941" cy="10188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40F2509-4375-4983-B485-74474C15E775}"/>
              </a:ext>
            </a:extLst>
          </p:cNvPr>
          <p:cNvGrpSpPr/>
          <p:nvPr/>
        </p:nvGrpSpPr>
        <p:grpSpPr>
          <a:xfrm>
            <a:off x="4768555" y="2004278"/>
            <a:ext cx="776115" cy="755434"/>
            <a:chOff x="7900584" y="3291278"/>
            <a:chExt cx="1279782" cy="1245680"/>
          </a:xfrm>
        </p:grpSpPr>
        <p:pic>
          <p:nvPicPr>
            <p:cNvPr id="68" name="Изображение" descr="Изображение">
              <a:extLst>
                <a:ext uri="{FF2B5EF4-FFF2-40B4-BE49-F238E27FC236}">
                  <a16:creationId xmlns:a16="http://schemas.microsoft.com/office/drawing/2014/main" id="{9C442F02-6533-4B63-8CF8-672B89AAF8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l="53927" t="9741" r="44096" b="79771"/>
            <a:stretch/>
          </p:blipFill>
          <p:spPr>
            <a:xfrm>
              <a:off x="7900584" y="3322148"/>
              <a:ext cx="549597" cy="60767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C4951C75-B9E0-4133-B4C9-2D6F44027083}"/>
                </a:ext>
              </a:extLst>
            </p:cNvPr>
            <p:cNvSpPr/>
            <p:nvPr/>
          </p:nvSpPr>
          <p:spPr>
            <a:xfrm rot="18324014">
              <a:off x="7968614" y="3857476"/>
              <a:ext cx="1245680" cy="113284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92"/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606C38EA-71C3-4450-AB26-7003AF0F38A1}"/>
                </a:ext>
              </a:extLst>
            </p:cNvPr>
            <p:cNvSpPr/>
            <p:nvPr/>
          </p:nvSpPr>
          <p:spPr>
            <a:xfrm rot="5400000">
              <a:off x="8745368" y="4105130"/>
              <a:ext cx="434998" cy="89315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92"/>
            </a:p>
          </p:txBody>
        </p:sp>
        <p:sp>
          <p:nvSpPr>
            <p:cNvPr id="70" name="Прямоугольник: скругленные углы 69">
              <a:extLst>
                <a:ext uri="{FF2B5EF4-FFF2-40B4-BE49-F238E27FC236}">
                  <a16:creationId xmlns:a16="http://schemas.microsoft.com/office/drawing/2014/main" id="{76BB3F3C-82DE-42A7-8279-B1008B6AC951}"/>
                </a:ext>
              </a:extLst>
            </p:cNvPr>
            <p:cNvSpPr/>
            <p:nvPr/>
          </p:nvSpPr>
          <p:spPr>
            <a:xfrm>
              <a:off x="8745368" y="4105128"/>
              <a:ext cx="434998" cy="89315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92"/>
            </a:p>
          </p:txBody>
        </p:sp>
      </p:grpSp>
    </p:spTree>
    <p:extLst>
      <p:ext uri="{BB962C8B-B14F-4D97-AF65-F5344CB8AC3E}">
        <p14:creationId xmlns:p14="http://schemas.microsoft.com/office/powerpoint/2010/main" val="3833537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CgDo1hxkOuCtGa_AgtQ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CgDo1hxkOuCtGa_AgtQ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CgDo1hxkOuCtGa_AgtQ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CgDo1hxkOuCtGa_AgtQ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CgDo1hxkOuCtGa_AgtQ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CgDo1hxkOuCtGa_AgtQ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CgDo1hxkOuCtGa_AgtQg"/>
</p:tagLst>
</file>

<file path=ppt/theme/theme1.xml><?xml version="1.0" encoding="utf-8"?>
<a:theme xmlns:a="http://schemas.openxmlformats.org/drawingml/2006/main" name="35_Firm Format - Russian">
  <a:themeElements>
    <a:clrScheme name="LSB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EDFE7"/>
      </a:accent1>
      <a:accent2>
        <a:srgbClr val="8CC742"/>
      </a:accent2>
      <a:accent3>
        <a:srgbClr val="FFAE18"/>
      </a:accent3>
      <a:accent4>
        <a:srgbClr val="049536"/>
      </a:accent4>
      <a:accent5>
        <a:srgbClr val="FF6600"/>
      </a:accent5>
      <a:accent6>
        <a:srgbClr val="808080"/>
      </a:accent6>
      <a:hlink>
        <a:srgbClr val="FFAE18"/>
      </a:hlink>
      <a:folHlink>
        <a:srgbClr val="04953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6_Firm Format - Russian">
  <a:themeElements>
    <a:clrScheme name="LSB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EDFE7"/>
      </a:accent1>
      <a:accent2>
        <a:srgbClr val="8CC742"/>
      </a:accent2>
      <a:accent3>
        <a:srgbClr val="FFAE18"/>
      </a:accent3>
      <a:accent4>
        <a:srgbClr val="049536"/>
      </a:accent4>
      <a:accent5>
        <a:srgbClr val="FF6600"/>
      </a:accent5>
      <a:accent6>
        <a:srgbClr val="808080"/>
      </a:accent6>
      <a:hlink>
        <a:srgbClr val="FFAE18"/>
      </a:hlink>
      <a:folHlink>
        <a:srgbClr val="04953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7_Firm Format - Russian">
  <a:themeElements>
    <a:clrScheme name="LSB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EDFE7"/>
      </a:accent1>
      <a:accent2>
        <a:srgbClr val="8CC742"/>
      </a:accent2>
      <a:accent3>
        <a:srgbClr val="FFAE18"/>
      </a:accent3>
      <a:accent4>
        <a:srgbClr val="049536"/>
      </a:accent4>
      <a:accent5>
        <a:srgbClr val="FF6600"/>
      </a:accent5>
      <a:accent6>
        <a:srgbClr val="808080"/>
      </a:accent6>
      <a:hlink>
        <a:srgbClr val="FFAE18"/>
      </a:hlink>
      <a:folHlink>
        <a:srgbClr val="04953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8_Firm Format - Russian">
  <a:themeElements>
    <a:clrScheme name="LSB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EDFE7"/>
      </a:accent1>
      <a:accent2>
        <a:srgbClr val="8CC742"/>
      </a:accent2>
      <a:accent3>
        <a:srgbClr val="FFAE18"/>
      </a:accent3>
      <a:accent4>
        <a:srgbClr val="049536"/>
      </a:accent4>
      <a:accent5>
        <a:srgbClr val="FF6600"/>
      </a:accent5>
      <a:accent6>
        <a:srgbClr val="808080"/>
      </a:accent6>
      <a:hlink>
        <a:srgbClr val="FFAE18"/>
      </a:hlink>
      <a:folHlink>
        <a:srgbClr val="04953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9_Firm Format - Russian">
  <a:themeElements>
    <a:clrScheme name="LSB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EDFE7"/>
      </a:accent1>
      <a:accent2>
        <a:srgbClr val="8CC742"/>
      </a:accent2>
      <a:accent3>
        <a:srgbClr val="FFAE18"/>
      </a:accent3>
      <a:accent4>
        <a:srgbClr val="049536"/>
      </a:accent4>
      <a:accent5>
        <a:srgbClr val="FF6600"/>
      </a:accent5>
      <a:accent6>
        <a:srgbClr val="808080"/>
      </a:accent6>
      <a:hlink>
        <a:srgbClr val="FFAE18"/>
      </a:hlink>
      <a:folHlink>
        <a:srgbClr val="04953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0_Firm Format - Russian">
  <a:themeElements>
    <a:clrScheme name="LSB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EDFE7"/>
      </a:accent1>
      <a:accent2>
        <a:srgbClr val="8CC742"/>
      </a:accent2>
      <a:accent3>
        <a:srgbClr val="FFAE18"/>
      </a:accent3>
      <a:accent4>
        <a:srgbClr val="049536"/>
      </a:accent4>
      <a:accent5>
        <a:srgbClr val="FF6600"/>
      </a:accent5>
      <a:accent6>
        <a:srgbClr val="808080"/>
      </a:accent6>
      <a:hlink>
        <a:srgbClr val="FFAE18"/>
      </a:hlink>
      <a:folHlink>
        <a:srgbClr val="04953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1_Firm Format - Russian">
  <a:themeElements>
    <a:clrScheme name="LSB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EDFE7"/>
      </a:accent1>
      <a:accent2>
        <a:srgbClr val="8CC742"/>
      </a:accent2>
      <a:accent3>
        <a:srgbClr val="FFAE18"/>
      </a:accent3>
      <a:accent4>
        <a:srgbClr val="049536"/>
      </a:accent4>
      <a:accent5>
        <a:srgbClr val="FF6600"/>
      </a:accent5>
      <a:accent6>
        <a:srgbClr val="808080"/>
      </a:accent6>
      <a:hlink>
        <a:srgbClr val="FFAE18"/>
      </a:hlink>
      <a:folHlink>
        <a:srgbClr val="04953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9.xml><?xml version="1.0" encoding="utf-8"?>
<a:theme xmlns:a="http://schemas.openxmlformats.org/drawingml/2006/main" name="1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0.xml><?xml version="1.0" encoding="utf-8"?>
<a:theme xmlns:a="http://schemas.openxmlformats.org/drawingml/2006/main" name="2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1.xml><?xml version="1.0" encoding="utf-8"?>
<a:theme xmlns:a="http://schemas.openxmlformats.org/drawingml/2006/main" name="3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2.xml><?xml version="1.0" encoding="utf-8"?>
<a:theme xmlns:a="http://schemas.openxmlformats.org/drawingml/2006/main" name="4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3.xml><?xml version="1.0" encoding="utf-8"?>
<a:theme xmlns:a="http://schemas.openxmlformats.org/drawingml/2006/main" name="5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4.xml><?xml version="1.0" encoding="utf-8"?>
<a:theme xmlns:a="http://schemas.openxmlformats.org/drawingml/2006/main" name="6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5.xml><?xml version="1.0" encoding="utf-8"?>
<a:theme xmlns:a="http://schemas.openxmlformats.org/drawingml/2006/main" name="7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6.xml><?xml version="1.0" encoding="utf-8"?>
<a:theme xmlns:a="http://schemas.openxmlformats.org/drawingml/2006/main" name="8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7.xml><?xml version="1.0" encoding="utf-8"?>
<a:theme xmlns:a="http://schemas.openxmlformats.org/drawingml/2006/main" name="9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8.xml><?xml version="1.0" encoding="utf-8"?>
<a:theme xmlns:a="http://schemas.openxmlformats.org/drawingml/2006/main" name="10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19.xml><?xml version="1.0" encoding="utf-8"?>
<a:theme xmlns:a="http://schemas.openxmlformats.org/drawingml/2006/main" name="11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20.xml><?xml version="1.0" encoding="utf-8"?>
<a:theme xmlns:a="http://schemas.openxmlformats.org/drawingml/2006/main" name="12_Sergeev_A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-СБ-16-9" id="{139DC356-87A8-4CA5-A90F-96BAD60E2965}" vid="{22A53204-ED80-4269-9A04-24C44FF7FB65}"/>
    </a:ext>
  </a:extLst>
</a:theme>
</file>

<file path=ppt/theme/theme21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73238</TotalTime>
  <Words>293</Words>
  <Application>Microsoft Office PowerPoint</Application>
  <PresentationFormat>Широкоэкранный</PresentationFormat>
  <Paragraphs>67</Paragraphs>
  <Slides>4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SB Sans Display</vt:lpstr>
      <vt:lpstr>35_Firm Format - Russian</vt:lpstr>
      <vt:lpstr>36_Firm Format - Russian</vt:lpstr>
      <vt:lpstr>37_Firm Format - Russian</vt:lpstr>
      <vt:lpstr>38_Firm Format - Russian</vt:lpstr>
      <vt:lpstr>39_Firm Format - Russian</vt:lpstr>
      <vt:lpstr>40_Firm Format - Russian</vt:lpstr>
      <vt:lpstr>41_Firm Format - Russian</vt:lpstr>
      <vt:lpstr>Sergeev_A</vt:lpstr>
      <vt:lpstr>1_Sergeev_A</vt:lpstr>
      <vt:lpstr>2_Sergeev_A</vt:lpstr>
      <vt:lpstr>3_Sergeev_A</vt:lpstr>
      <vt:lpstr>4_Sergeev_A</vt:lpstr>
      <vt:lpstr>5_Sergeev_A</vt:lpstr>
      <vt:lpstr>6_Sergeev_A</vt:lpstr>
      <vt:lpstr>7_Sergeev_A</vt:lpstr>
      <vt:lpstr>8_Sergeev_A</vt:lpstr>
      <vt:lpstr>9_Sergeev_A</vt:lpstr>
      <vt:lpstr>10_Sergeev_A</vt:lpstr>
      <vt:lpstr>11_Sergeev_A</vt:lpstr>
      <vt:lpstr>12_Sergeev_A</vt:lpstr>
      <vt:lpstr>10_Тема Office</vt:lpstr>
      <vt:lpstr>think-cell Slide</vt:lpstr>
      <vt:lpstr>Презентация PowerPoint</vt:lpstr>
      <vt:lpstr>Инвестиционная недвижимость – востребованный актив для инвесторов</vt:lpstr>
      <vt:lpstr>Российский рынок ЗПИФ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ППО по страховым  продуктам id: 275236, 389590 Ответственный: Корсачев А. Плановые даты внедрения: 13.08-19.08.2018</dc:title>
  <dc:creator>Хабаров Павел Алексеевич</dc:creator>
  <cp:lastModifiedBy>Максимова Ульяна</cp:lastModifiedBy>
  <cp:revision>1624</cp:revision>
  <cp:lastPrinted>2019-08-22T13:43:01Z</cp:lastPrinted>
  <dcterms:created xsi:type="dcterms:W3CDTF">2018-05-17T07:48:10Z</dcterms:created>
  <dcterms:modified xsi:type="dcterms:W3CDTF">2021-05-19T14:23:29Z</dcterms:modified>
</cp:coreProperties>
</file>