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7" r:id="rId2"/>
    <p:sldId id="1970" r:id="rId3"/>
    <p:sldId id="1971" r:id="rId4"/>
    <p:sldId id="1952" r:id="rId5"/>
    <p:sldId id="1962" r:id="rId6"/>
    <p:sldId id="1966" r:id="rId7"/>
    <p:sldId id="1940" r:id="rId8"/>
    <p:sldId id="1969" r:id="rId9"/>
  </p:sldIdLst>
  <p:sldSz cx="12192000" cy="6858000"/>
  <p:notesSz cx="6858000" cy="9144000"/>
  <p:custDataLst>
    <p:tags r:id="rId1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30" userDrawn="1">
          <p15:clr>
            <a:srgbClr val="A4A3A4"/>
          </p15:clr>
        </p15:guide>
        <p15:guide id="2" pos="3749" userDrawn="1">
          <p15:clr>
            <a:srgbClr val="A4A3A4"/>
          </p15:clr>
        </p15:guide>
        <p15:guide id="3" pos="52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A3B0"/>
    <a:srgbClr val="FFFFFF"/>
    <a:srgbClr val="0096C9"/>
    <a:srgbClr val="48C1FF"/>
    <a:srgbClr val="00BEA0"/>
    <a:srgbClr val="00D72A"/>
    <a:srgbClr val="00C08D"/>
    <a:srgbClr val="00B200"/>
    <a:srgbClr val="FD615E"/>
    <a:srgbClr val="FC99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44" autoAdjust="0"/>
    <p:restoredTop sz="96201" autoAdjust="0"/>
  </p:normalViewPr>
  <p:slideViewPr>
    <p:cSldViewPr snapToGrid="0" snapToObjects="1">
      <p:cViewPr varScale="1">
        <p:scale>
          <a:sx n="82" d="100"/>
          <a:sy n="82" d="100"/>
        </p:scale>
        <p:origin x="979" y="58"/>
      </p:cViewPr>
      <p:guideLst>
        <p:guide orient="horz" pos="1230"/>
        <p:guide pos="3749"/>
        <p:guide pos="5269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884AC-3389-8A43-BE98-F54CDF7482B3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4A3D55-6D89-1549-82EF-2BB28A476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885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http://C253FD092474DC2052A0FB27BF511768.dms.sberbank.ru/C253FD092474DC2052A0FB27BF511768-26692B248E8459D7B9E71151A1D7098F-8549A36BE3ABE86A420CDFD035F6B8B3/1.png" TargetMode="Externa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http://C253FD092474DC2052A0FB27BF511768.dms.sberbank.ru/C253FD092474DC2052A0FB27BF511768-26692B248E8459D7B9E71151A1D7098F-8549A36BE3ABE86A420CDFD035F6B8B3/1.png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http://C253FD092474DC2052A0FB27BF511768.dms.sberbank.ru/C253FD092474DC2052A0FB27BF511768-26692B248E8459D7B9E71151A1D7098F-8549A36BE3ABE86A420CDFD035F6B8B3/1.png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29360F-2480-B54F-BE99-A25E2A79B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4425" y="6359770"/>
            <a:ext cx="166712" cy="15388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algn="r">
              <a:defRPr sz="1000" b="0" i="0">
                <a:solidFill>
                  <a:schemeClr val="tx1">
                    <a:lumMod val="50000"/>
                    <a:lumOff val="50000"/>
                  </a:schemeClr>
                </a:solidFill>
                <a:latin typeface="SB Sans Display" panose="020B0503040504020204" pitchFamily="34" charset="0"/>
                <a:cs typeface="SB Sans Display" panose="020B0503040504020204" pitchFamily="34" charset="0"/>
              </a:defRPr>
            </a:lvl1pPr>
          </a:lstStyle>
          <a:p>
            <a:pPr algn="r"/>
            <a:fld id="{2CF235AF-954E-5044-BAF0-991FD76FF99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D7C158-6FB3-634F-81D3-660CE8B72E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82044"/>
            <a:ext cx="7081837" cy="78636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>
              <a:defRPr sz="2800"/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DA94BAD-8942-4916-B049-0DEF86E867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35458" y="482043"/>
            <a:ext cx="2305679" cy="287213"/>
          </a:xfrm>
          <a:prstGeom prst="rect">
            <a:avLst/>
          </a:prstGeom>
        </p:spPr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D3E8DC10-71CE-4D46-BA80-C07D5F0413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2" y="6367465"/>
            <a:ext cx="388778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lang="ru-RU" sz="900" i="1" dirty="0">
                <a:solidFill>
                  <a:prstClr val="white">
                    <a:lumMod val="65000"/>
                  </a:prstClr>
                </a:solidFill>
              </a:defRPr>
            </a:lvl1pPr>
            <a:lvl2pPr>
              <a:buNone/>
              <a:defRPr sz="900"/>
            </a:lvl2pPr>
            <a:lvl3pPr>
              <a:buNone/>
              <a:defRPr sz="9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marL="0" lvl="0"/>
            <a:r>
              <a:rPr lang="ru-RU" dirty="0"/>
              <a:t>Образец текста</a:t>
            </a:r>
          </a:p>
        </p:txBody>
      </p:sp>
      <p:pic>
        <p:nvPicPr>
          <p:cNvPr id="12" name="Рисунок 11" descr="http://C253FD092474DC2052A0FB27BF511768.dms.sberbank.ru/C253FD092474DC2052A0FB27BF511768-26692B248E8459D7B9E71151A1D7098F-8549A36BE3ABE86A420CDFD035F6B8B3/1.png"/>
          <p:cNvPicPr>
            <a:picLocks/>
          </p:cNvPicPr>
          <p:nvPr userDrawn="1"/>
        </p:nvPicPr>
        <p:blipFill>
          <a:blip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3" name="Рисунок 12" descr="http://C253FD092474DC2052A0FB27BF511768.dms.sberbank.ru/C253FD092474DC2052A0FB27BF511768-26692B248E8459D7B9E71151A1D7098F-8549A36BE3ABE86A420CDFD035F6B8B3/1.png"/>
          <p:cNvPicPr>
            <a:picLocks/>
          </p:cNvPicPr>
          <p:nvPr userDrawn="1"/>
        </p:nvPicPr>
        <p:blipFill>
          <a:blip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4" name="Рисунок 13" descr="http://C253FD092474DC2052A0FB27BF511768.dms.sberbank.ru/C253FD092474DC2052A0FB27BF511768-26692B248E8459D7B9E71151A1D7098F-8549A36BE3ABE86A420CDFD035F6B8B3/1.png"/>
          <p:cNvPicPr>
            <a:picLocks/>
          </p:cNvPicPr>
          <p:nvPr userDrawn="1"/>
        </p:nvPicPr>
        <p:blipFill>
          <a:blip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5" name="Рисунок 14" descr="http://C253FD092474DC2052A0FB27BF511768.dms.sberbank.ru/C253FD092474DC2052A0FB27BF511768-26692B248E8459D7B9E71151A1D7098F-8549A36BE3ABE86A420CDFD035F6B8B3/1.png"/>
          <p:cNvPicPr>
            <a:picLocks/>
          </p:cNvPicPr>
          <p:nvPr userDrawn="1"/>
        </p:nvPicPr>
        <p:blipFill>
          <a:blip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6" name="Рисунок 15" descr="http://C253FD092474DC2052A0FB27BF511768.dms.sberbank.ru/C253FD092474DC2052A0FB27BF511768-26692B248E8459D7B9E71151A1D7098F-8549A36BE3ABE86A420CDFD035F6B8B3/1.png"/>
          <p:cNvPicPr>
            <a:picLocks/>
          </p:cNvPicPr>
          <p:nvPr userDrawn="1"/>
        </p:nvPicPr>
        <p:blipFill>
          <a:blip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7" name="Рисунок 16" descr="http://C253FD092474DC2052A0FB27BF511768.dms.sberbank.ru/C253FD092474DC2052A0FB27BF511768-26692B248E8459D7B9E71151A1D7098F-8549A36BE3ABE86A420CDFD035F6B8B3/1.png"/>
          <p:cNvPicPr>
            <a:picLocks/>
          </p:cNvPicPr>
          <p:nvPr userDrawn="1"/>
        </p:nvPicPr>
        <p:blipFill>
          <a:blip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243372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C253FD092474DC2052A0FB27BF511768.dms.sberbank.ru/C253FD092474DC2052A0FB27BF511768-26692B248E8459D7B9E71151A1D7098F-8549A36BE3ABE86A420CDFD035F6B8B3/1.png"/>
          <p:cNvPicPr>
            <a:picLocks/>
          </p:cNvPicPr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812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C253FD092474DC2052A0FB27BF511768.dms.sberbank.ru/C253FD092474DC2052A0FB27BF511768-26692B248E8459D7B9E71151A1D7098F-8549A36BE3ABE86A420CDFD035F6B8B3/1.png"/>
          <p:cNvPicPr>
            <a:picLocks/>
          </p:cNvPicPr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668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7299" y="350288"/>
            <a:ext cx="7323455" cy="421640"/>
          </a:xfrm>
          <a:prstGeom prst="rect">
            <a:avLst/>
          </a:prstGeom>
        </p:spPr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9001" y="1564599"/>
            <a:ext cx="11440347" cy="2655570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7300" y="6498354"/>
            <a:ext cx="1755139" cy="133984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 b="0" i="0">
                <a:solidFill>
                  <a:srgbClr val="78787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40" dirty="0"/>
              <a:t>Сбер </a:t>
            </a:r>
            <a:r>
              <a:rPr spc="35" dirty="0"/>
              <a:t>Управление Активами</a:t>
            </a:r>
            <a:r>
              <a:rPr spc="-150" dirty="0"/>
              <a:t> </a:t>
            </a:r>
            <a:r>
              <a:rPr spc="50" dirty="0"/>
              <a:t>2020-2023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578008" y="6498353"/>
            <a:ext cx="293370" cy="242570"/>
          </a:xfrm>
          <a:prstGeom prst="rect">
            <a:avLst/>
          </a:prstGeom>
        </p:spPr>
        <p:txBody>
          <a:bodyPr lIns="0" tIns="0" rIns="0" bIns="0"/>
          <a:lstStyle>
            <a:lvl1pPr>
              <a:defRPr sz="1450" b="0" i="0">
                <a:solidFill>
                  <a:srgbClr val="83EB9D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90" dirty="0"/>
              <a:t>‹#›</a:t>
            </a:fld>
            <a:endParaRPr spc="90" dirty="0"/>
          </a:p>
        </p:txBody>
      </p:sp>
    </p:spTree>
    <p:extLst>
      <p:ext uri="{BB962C8B-B14F-4D97-AF65-F5344CB8AC3E}">
        <p14:creationId xmlns:p14="http://schemas.microsoft.com/office/powerpoint/2010/main" val="4020583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vmlDrawing" Target="../drawings/vmlDrawing1.v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024162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" name="think-cell Slide" r:id="rId8" imgW="395" imgH="396" progId="TCLayout.ActiveDocument.1">
                  <p:embed/>
                </p:oleObj>
              </mc:Choice>
              <mc:Fallback>
                <p:oleObj name="think-cell Slide" r:id="rId8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816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pos="7333" userDrawn="1">
          <p15:clr>
            <a:srgbClr val="F26B43"/>
          </p15:clr>
        </p15:guide>
        <p15:guide id="3" orient="horz" pos="3974" userDrawn="1">
          <p15:clr>
            <a:srgbClr val="F26B43"/>
          </p15:clr>
        </p15:guide>
        <p15:guide id="4" orient="horz" pos="73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1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3.png"/><Relationship Id="rId10" Type="http://schemas.openxmlformats.org/officeDocument/2006/relationships/image" Target="../media/image19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878F321B-3D8A-4EE6-AE30-8A007C4126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6169" y="0"/>
            <a:ext cx="10275831" cy="68580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5155845-00EB-4A71-9A74-903A3F2A6804}"/>
              </a:ext>
            </a:extLst>
          </p:cNvPr>
          <p:cNvSpPr/>
          <p:nvPr/>
        </p:nvSpPr>
        <p:spPr>
          <a:xfrm>
            <a:off x="0" y="0"/>
            <a:ext cx="12192000" cy="6864020"/>
          </a:xfrm>
          <a:prstGeom prst="rect">
            <a:avLst/>
          </a:prstGeom>
          <a:gradFill>
            <a:gsLst>
              <a:gs pos="42000">
                <a:schemeClr val="accent4">
                  <a:alpha val="0"/>
                </a:schemeClr>
              </a:gs>
              <a:gs pos="100000">
                <a:schemeClr val="accent1">
                  <a:alpha val="91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5092108-9F12-4E36-9CC3-A0403F0C05EE}"/>
              </a:ext>
            </a:extLst>
          </p:cNvPr>
          <p:cNvSpPr/>
          <p:nvPr/>
        </p:nvSpPr>
        <p:spPr>
          <a:xfrm>
            <a:off x="0" y="0"/>
            <a:ext cx="12192000" cy="6864020"/>
          </a:xfrm>
          <a:prstGeom prst="rect">
            <a:avLst/>
          </a:prstGeom>
          <a:gradFill>
            <a:gsLst>
              <a:gs pos="24000">
                <a:schemeClr val="accent4">
                  <a:alpha val="0"/>
                </a:schemeClr>
              </a:gs>
              <a:gs pos="96000">
                <a:schemeClr val="accent1">
                  <a:alpha val="9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417FA05A-9030-4EA6-873D-ED54FAE18C03}"/>
              </a:ext>
            </a:extLst>
          </p:cNvPr>
          <p:cNvSpPr/>
          <p:nvPr/>
        </p:nvSpPr>
        <p:spPr>
          <a:xfrm>
            <a:off x="647700" y="666750"/>
            <a:ext cx="8077200" cy="5505450"/>
          </a:xfrm>
          <a:prstGeom prst="rect">
            <a:avLst/>
          </a:prstGeom>
          <a:noFill/>
          <a:ln w="19050">
            <a:gradFill flip="none" rotWithShape="1">
              <a:gsLst>
                <a:gs pos="0">
                  <a:srgbClr val="FFFFFF">
                    <a:alpha val="30000"/>
                  </a:srgbClr>
                </a:gs>
                <a:gs pos="89000">
                  <a:srgbClr val="FFFFFF">
                    <a:alpha val="0"/>
                  </a:srgbClr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5932ED55-B6A3-4D04-BB8D-8ACE47A9283A}"/>
              </a:ext>
            </a:extLst>
          </p:cNvPr>
          <p:cNvGrpSpPr/>
          <p:nvPr/>
        </p:nvGrpSpPr>
        <p:grpSpPr>
          <a:xfrm>
            <a:off x="1226199" y="2948696"/>
            <a:ext cx="4633592" cy="1082558"/>
            <a:chOff x="323586" y="364170"/>
            <a:chExt cx="2424233" cy="566380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5651119-8D03-42F4-8267-1EE7E37401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70475"/>
            <a:stretch/>
          </p:blipFill>
          <p:spPr>
            <a:xfrm>
              <a:off x="323586" y="364170"/>
              <a:ext cx="1342420" cy="566380"/>
            </a:xfrm>
            <a:custGeom>
              <a:avLst/>
              <a:gdLst>
                <a:gd name="connsiteX0" fmla="*/ 0 w 1479097"/>
                <a:gd name="connsiteY0" fmla="*/ 0 h 624046"/>
                <a:gd name="connsiteX1" fmla="*/ 1479097 w 1479097"/>
                <a:gd name="connsiteY1" fmla="*/ 0 h 624046"/>
                <a:gd name="connsiteX2" fmla="*/ 1479097 w 1479097"/>
                <a:gd name="connsiteY2" fmla="*/ 324916 h 624046"/>
                <a:gd name="connsiteX3" fmla="*/ 373624 w 1479097"/>
                <a:gd name="connsiteY3" fmla="*/ 324916 h 624046"/>
                <a:gd name="connsiteX4" fmla="*/ 373624 w 1479097"/>
                <a:gd name="connsiteY4" fmla="*/ 624046 h 624046"/>
                <a:gd name="connsiteX5" fmla="*/ 0 w 1479097"/>
                <a:gd name="connsiteY5" fmla="*/ 624046 h 62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9097" h="624046">
                  <a:moveTo>
                    <a:pt x="0" y="0"/>
                  </a:moveTo>
                  <a:lnTo>
                    <a:pt x="1479097" y="0"/>
                  </a:lnTo>
                  <a:lnTo>
                    <a:pt x="1479097" y="324916"/>
                  </a:lnTo>
                  <a:lnTo>
                    <a:pt x="373624" y="324916"/>
                  </a:lnTo>
                  <a:lnTo>
                    <a:pt x="373624" y="624046"/>
                  </a:lnTo>
                  <a:lnTo>
                    <a:pt x="0" y="624046"/>
                  </a:lnTo>
                  <a:close/>
                </a:path>
              </a:pathLst>
            </a:cu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B1E0F733-3B1E-45EB-AFBB-09848F0EFA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8582" t="54156" r="-2036" b="-9355"/>
            <a:stretch/>
          </p:blipFill>
          <p:spPr>
            <a:xfrm>
              <a:off x="749400" y="738930"/>
              <a:ext cx="1998419" cy="1470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4571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Полилиния: фигура 62">
            <a:extLst>
              <a:ext uri="{FF2B5EF4-FFF2-40B4-BE49-F238E27FC236}">
                <a16:creationId xmlns:a16="http://schemas.microsoft.com/office/drawing/2014/main" id="{C84D22FA-69FE-4C25-ADC3-795AC3B7D49F}"/>
              </a:ext>
            </a:extLst>
          </p:cNvPr>
          <p:cNvSpPr/>
          <p:nvPr/>
        </p:nvSpPr>
        <p:spPr>
          <a:xfrm>
            <a:off x="0" y="14282"/>
            <a:ext cx="4747220" cy="6880274"/>
          </a:xfrm>
          <a:custGeom>
            <a:avLst/>
            <a:gdLst>
              <a:gd name="connsiteX0" fmla="*/ 0 w 4747220"/>
              <a:gd name="connsiteY0" fmla="*/ 0 h 6880274"/>
              <a:gd name="connsiteX1" fmla="*/ 3514874 w 4747220"/>
              <a:gd name="connsiteY1" fmla="*/ 0 h 6880274"/>
              <a:gd name="connsiteX2" fmla="*/ 3525911 w 4747220"/>
              <a:gd name="connsiteY2" fmla="*/ 16468 h 6880274"/>
              <a:gd name="connsiteX3" fmla="*/ 3561304 w 4747220"/>
              <a:gd name="connsiteY3" fmla="*/ 70287 h 6880274"/>
              <a:gd name="connsiteX4" fmla="*/ 3596235 w 4747220"/>
              <a:gd name="connsiteY4" fmla="*/ 124433 h 6880274"/>
              <a:gd name="connsiteX5" fmla="*/ 3630702 w 4747220"/>
              <a:gd name="connsiteY5" fmla="*/ 178901 h 6880274"/>
              <a:gd name="connsiteX6" fmla="*/ 3664706 w 4747220"/>
              <a:gd name="connsiteY6" fmla="*/ 233692 h 6880274"/>
              <a:gd name="connsiteX7" fmla="*/ 3698239 w 4747220"/>
              <a:gd name="connsiteY7" fmla="*/ 288800 h 6880274"/>
              <a:gd name="connsiteX8" fmla="*/ 3731300 w 4747220"/>
              <a:gd name="connsiteY8" fmla="*/ 344224 h 6880274"/>
              <a:gd name="connsiteX9" fmla="*/ 3763888 w 4747220"/>
              <a:gd name="connsiteY9" fmla="*/ 399961 h 6880274"/>
              <a:gd name="connsiteX10" fmla="*/ 3795997 w 4747220"/>
              <a:gd name="connsiteY10" fmla="*/ 456006 h 6880274"/>
              <a:gd name="connsiteX11" fmla="*/ 3827629 w 4747220"/>
              <a:gd name="connsiteY11" fmla="*/ 512361 h 6880274"/>
              <a:gd name="connsiteX12" fmla="*/ 3858776 w 4747220"/>
              <a:gd name="connsiteY12" fmla="*/ 569017 h 6880274"/>
              <a:gd name="connsiteX13" fmla="*/ 3889439 w 4747220"/>
              <a:gd name="connsiteY13" fmla="*/ 625978 h 6880274"/>
              <a:gd name="connsiteX14" fmla="*/ 3919612 w 4747220"/>
              <a:gd name="connsiteY14" fmla="*/ 683235 h 6880274"/>
              <a:gd name="connsiteX15" fmla="*/ 3949296 w 4747220"/>
              <a:gd name="connsiteY15" fmla="*/ 740789 h 6880274"/>
              <a:gd name="connsiteX16" fmla="*/ 3978485 w 4747220"/>
              <a:gd name="connsiteY16" fmla="*/ 798636 h 6880274"/>
              <a:gd name="connsiteX17" fmla="*/ 4007177 w 4747220"/>
              <a:gd name="connsiteY17" fmla="*/ 856774 h 6880274"/>
              <a:gd name="connsiteX18" fmla="*/ 4035371 w 4747220"/>
              <a:gd name="connsiteY18" fmla="*/ 915200 h 6880274"/>
              <a:gd name="connsiteX19" fmla="*/ 4063062 w 4747220"/>
              <a:gd name="connsiteY19" fmla="*/ 973910 h 6880274"/>
              <a:gd name="connsiteX20" fmla="*/ 4090248 w 4747220"/>
              <a:gd name="connsiteY20" fmla="*/ 1032902 h 6880274"/>
              <a:gd name="connsiteX21" fmla="*/ 4116927 w 4747220"/>
              <a:gd name="connsiteY21" fmla="*/ 1092174 h 6880274"/>
              <a:gd name="connsiteX22" fmla="*/ 4143094 w 4747220"/>
              <a:gd name="connsiteY22" fmla="*/ 1151723 h 6880274"/>
              <a:gd name="connsiteX23" fmla="*/ 4168749 w 4747220"/>
              <a:gd name="connsiteY23" fmla="*/ 1211545 h 6880274"/>
              <a:gd name="connsiteX24" fmla="*/ 4193888 w 4747220"/>
              <a:gd name="connsiteY24" fmla="*/ 1271638 h 6880274"/>
              <a:gd name="connsiteX25" fmla="*/ 4218507 w 4747220"/>
              <a:gd name="connsiteY25" fmla="*/ 1332000 h 6880274"/>
              <a:gd name="connsiteX26" fmla="*/ 4242606 w 4747220"/>
              <a:gd name="connsiteY26" fmla="*/ 1392626 h 6880274"/>
              <a:gd name="connsiteX27" fmla="*/ 4266180 w 4747220"/>
              <a:gd name="connsiteY27" fmla="*/ 1453516 h 6880274"/>
              <a:gd name="connsiteX28" fmla="*/ 4289226 w 4747220"/>
              <a:gd name="connsiteY28" fmla="*/ 1514665 h 6880274"/>
              <a:gd name="connsiteX29" fmla="*/ 4311742 w 4747220"/>
              <a:gd name="connsiteY29" fmla="*/ 1576072 h 6880274"/>
              <a:gd name="connsiteX30" fmla="*/ 4333727 w 4747220"/>
              <a:gd name="connsiteY30" fmla="*/ 1637732 h 6880274"/>
              <a:gd name="connsiteX31" fmla="*/ 4355176 w 4747220"/>
              <a:gd name="connsiteY31" fmla="*/ 1699646 h 6880274"/>
              <a:gd name="connsiteX32" fmla="*/ 4376085 w 4747220"/>
              <a:gd name="connsiteY32" fmla="*/ 1761807 h 6880274"/>
              <a:gd name="connsiteX33" fmla="*/ 4396455 w 4747220"/>
              <a:gd name="connsiteY33" fmla="*/ 1824214 h 6880274"/>
              <a:gd name="connsiteX34" fmla="*/ 4416280 w 4747220"/>
              <a:gd name="connsiteY34" fmla="*/ 1886865 h 6880274"/>
              <a:gd name="connsiteX35" fmla="*/ 4435559 w 4747220"/>
              <a:gd name="connsiteY35" fmla="*/ 1949756 h 6880274"/>
              <a:gd name="connsiteX36" fmla="*/ 4454288 w 4747220"/>
              <a:gd name="connsiteY36" fmla="*/ 2012885 h 6880274"/>
              <a:gd name="connsiteX37" fmla="*/ 4472464 w 4747220"/>
              <a:gd name="connsiteY37" fmla="*/ 2076249 h 6880274"/>
              <a:gd name="connsiteX38" fmla="*/ 4490087 w 4747220"/>
              <a:gd name="connsiteY38" fmla="*/ 2139844 h 6880274"/>
              <a:gd name="connsiteX39" fmla="*/ 4507150 w 4747220"/>
              <a:gd name="connsiteY39" fmla="*/ 2203670 h 6880274"/>
              <a:gd name="connsiteX40" fmla="*/ 4523655 w 4747220"/>
              <a:gd name="connsiteY40" fmla="*/ 2267721 h 6880274"/>
              <a:gd name="connsiteX41" fmla="*/ 4539595 w 4747220"/>
              <a:gd name="connsiteY41" fmla="*/ 2331998 h 6880274"/>
              <a:gd name="connsiteX42" fmla="*/ 4554970 w 4747220"/>
              <a:gd name="connsiteY42" fmla="*/ 2396494 h 6880274"/>
              <a:gd name="connsiteX43" fmla="*/ 4569776 w 4747220"/>
              <a:gd name="connsiteY43" fmla="*/ 2461209 h 6880274"/>
              <a:gd name="connsiteX44" fmla="*/ 4584008 w 4747220"/>
              <a:gd name="connsiteY44" fmla="*/ 2526140 h 6880274"/>
              <a:gd name="connsiteX45" fmla="*/ 4597668 w 4747220"/>
              <a:gd name="connsiteY45" fmla="*/ 2591283 h 6880274"/>
              <a:gd name="connsiteX46" fmla="*/ 4610751 w 4747220"/>
              <a:gd name="connsiteY46" fmla="*/ 2656635 h 6880274"/>
              <a:gd name="connsiteX47" fmla="*/ 4623253 w 4747220"/>
              <a:gd name="connsiteY47" fmla="*/ 2722197 h 6880274"/>
              <a:gd name="connsiteX48" fmla="*/ 4635172 w 4747220"/>
              <a:gd name="connsiteY48" fmla="*/ 2787962 h 6880274"/>
              <a:gd name="connsiteX49" fmla="*/ 4646506 w 4747220"/>
              <a:gd name="connsiteY49" fmla="*/ 2853927 h 6880274"/>
              <a:gd name="connsiteX50" fmla="*/ 4657251 w 4747220"/>
              <a:gd name="connsiteY50" fmla="*/ 2920093 h 6880274"/>
              <a:gd name="connsiteX51" fmla="*/ 4667407 w 4747220"/>
              <a:gd name="connsiteY51" fmla="*/ 2986454 h 6880274"/>
              <a:gd name="connsiteX52" fmla="*/ 4676967 w 4747220"/>
              <a:gd name="connsiteY52" fmla="*/ 3053009 h 6880274"/>
              <a:gd name="connsiteX53" fmla="*/ 4685931 w 4747220"/>
              <a:gd name="connsiteY53" fmla="*/ 3119754 h 6880274"/>
              <a:gd name="connsiteX54" fmla="*/ 4694295 w 4747220"/>
              <a:gd name="connsiteY54" fmla="*/ 3186688 h 6880274"/>
              <a:gd name="connsiteX55" fmla="*/ 4702057 w 4747220"/>
              <a:gd name="connsiteY55" fmla="*/ 3253804 h 6880274"/>
              <a:gd name="connsiteX56" fmla="*/ 4709214 w 4747220"/>
              <a:gd name="connsiteY56" fmla="*/ 3321105 h 6880274"/>
              <a:gd name="connsiteX57" fmla="*/ 4715764 w 4747220"/>
              <a:gd name="connsiteY57" fmla="*/ 3388584 h 6880274"/>
              <a:gd name="connsiteX58" fmla="*/ 4721703 w 4747220"/>
              <a:gd name="connsiteY58" fmla="*/ 3456241 h 6880274"/>
              <a:gd name="connsiteX59" fmla="*/ 4727030 w 4747220"/>
              <a:gd name="connsiteY59" fmla="*/ 3524070 h 6880274"/>
              <a:gd name="connsiteX60" fmla="*/ 4731739 w 4747220"/>
              <a:gd name="connsiteY60" fmla="*/ 3592072 h 6880274"/>
              <a:gd name="connsiteX61" fmla="*/ 4735828 w 4747220"/>
              <a:gd name="connsiteY61" fmla="*/ 3660240 h 6880274"/>
              <a:gd name="connsiteX62" fmla="*/ 4739297 w 4747220"/>
              <a:gd name="connsiteY62" fmla="*/ 3728576 h 6880274"/>
              <a:gd name="connsiteX63" fmla="*/ 4742142 w 4747220"/>
              <a:gd name="connsiteY63" fmla="*/ 3797074 h 6880274"/>
              <a:gd name="connsiteX64" fmla="*/ 4744359 w 4747220"/>
              <a:gd name="connsiteY64" fmla="*/ 3865731 h 6880274"/>
              <a:gd name="connsiteX65" fmla="*/ 4745946 w 4747220"/>
              <a:gd name="connsiteY65" fmla="*/ 3934546 h 6880274"/>
              <a:gd name="connsiteX66" fmla="*/ 4746900 w 4747220"/>
              <a:gd name="connsiteY66" fmla="*/ 4003515 h 6880274"/>
              <a:gd name="connsiteX67" fmla="*/ 4747220 w 4747220"/>
              <a:gd name="connsiteY67" fmla="*/ 4072636 h 6880274"/>
              <a:gd name="connsiteX68" fmla="*/ 4746900 w 4747220"/>
              <a:gd name="connsiteY68" fmla="*/ 4141757 h 6880274"/>
              <a:gd name="connsiteX69" fmla="*/ 4745946 w 4747220"/>
              <a:gd name="connsiteY69" fmla="*/ 4210726 h 6880274"/>
              <a:gd name="connsiteX70" fmla="*/ 4744359 w 4747220"/>
              <a:gd name="connsiteY70" fmla="*/ 4279541 h 6880274"/>
              <a:gd name="connsiteX71" fmla="*/ 4742142 w 4747220"/>
              <a:gd name="connsiteY71" fmla="*/ 4348199 h 6880274"/>
              <a:gd name="connsiteX72" fmla="*/ 4739297 w 4747220"/>
              <a:gd name="connsiteY72" fmla="*/ 4416697 h 6880274"/>
              <a:gd name="connsiteX73" fmla="*/ 4735828 w 4747220"/>
              <a:gd name="connsiteY73" fmla="*/ 4485032 h 6880274"/>
              <a:gd name="connsiteX74" fmla="*/ 4731739 w 4747220"/>
              <a:gd name="connsiteY74" fmla="*/ 4553201 h 6880274"/>
              <a:gd name="connsiteX75" fmla="*/ 4727030 w 4747220"/>
              <a:gd name="connsiteY75" fmla="*/ 4621203 h 6880274"/>
              <a:gd name="connsiteX76" fmla="*/ 4721703 w 4747220"/>
              <a:gd name="connsiteY76" fmla="*/ 4689034 h 6880274"/>
              <a:gd name="connsiteX77" fmla="*/ 4715764 w 4747220"/>
              <a:gd name="connsiteY77" fmla="*/ 4756689 h 6880274"/>
              <a:gd name="connsiteX78" fmla="*/ 4709214 w 4747220"/>
              <a:gd name="connsiteY78" fmla="*/ 4824170 h 6880274"/>
              <a:gd name="connsiteX79" fmla="*/ 4702057 w 4747220"/>
              <a:gd name="connsiteY79" fmla="*/ 4891470 h 6880274"/>
              <a:gd name="connsiteX80" fmla="*/ 4694295 w 4747220"/>
              <a:gd name="connsiteY80" fmla="*/ 4958587 h 6880274"/>
              <a:gd name="connsiteX81" fmla="*/ 4685931 w 4747220"/>
              <a:gd name="connsiteY81" fmla="*/ 5025521 h 6880274"/>
              <a:gd name="connsiteX82" fmla="*/ 4676967 w 4747220"/>
              <a:gd name="connsiteY82" fmla="*/ 5092265 h 6880274"/>
              <a:gd name="connsiteX83" fmla="*/ 4667407 w 4747220"/>
              <a:gd name="connsiteY83" fmla="*/ 5158821 h 6880274"/>
              <a:gd name="connsiteX84" fmla="*/ 4657251 w 4747220"/>
              <a:gd name="connsiteY84" fmla="*/ 5225183 h 6880274"/>
              <a:gd name="connsiteX85" fmla="*/ 4646506 w 4747220"/>
              <a:gd name="connsiteY85" fmla="*/ 5291347 h 6880274"/>
              <a:gd name="connsiteX86" fmla="*/ 4635172 w 4747220"/>
              <a:gd name="connsiteY86" fmla="*/ 5357314 h 6880274"/>
              <a:gd name="connsiteX87" fmla="*/ 4623253 w 4747220"/>
              <a:gd name="connsiteY87" fmla="*/ 5423079 h 6880274"/>
              <a:gd name="connsiteX88" fmla="*/ 4610751 w 4747220"/>
              <a:gd name="connsiteY88" fmla="*/ 5488641 h 6880274"/>
              <a:gd name="connsiteX89" fmla="*/ 4597668 w 4747220"/>
              <a:gd name="connsiteY89" fmla="*/ 5553993 h 6880274"/>
              <a:gd name="connsiteX90" fmla="*/ 4584008 w 4747220"/>
              <a:gd name="connsiteY90" fmla="*/ 5619136 h 6880274"/>
              <a:gd name="connsiteX91" fmla="*/ 4569776 w 4747220"/>
              <a:gd name="connsiteY91" fmla="*/ 5684067 h 6880274"/>
              <a:gd name="connsiteX92" fmla="*/ 4554970 w 4747220"/>
              <a:gd name="connsiteY92" fmla="*/ 5748782 h 6880274"/>
              <a:gd name="connsiteX93" fmla="*/ 4539595 w 4747220"/>
              <a:gd name="connsiteY93" fmla="*/ 5813280 h 6880274"/>
              <a:gd name="connsiteX94" fmla="*/ 4523655 w 4747220"/>
              <a:gd name="connsiteY94" fmla="*/ 5877556 h 6880274"/>
              <a:gd name="connsiteX95" fmla="*/ 4507150 w 4747220"/>
              <a:gd name="connsiteY95" fmla="*/ 5941608 h 6880274"/>
              <a:gd name="connsiteX96" fmla="*/ 4490087 w 4747220"/>
              <a:gd name="connsiteY96" fmla="*/ 6005433 h 6880274"/>
              <a:gd name="connsiteX97" fmla="*/ 4472464 w 4747220"/>
              <a:gd name="connsiteY97" fmla="*/ 6069028 h 6880274"/>
              <a:gd name="connsiteX98" fmla="*/ 4454288 w 4747220"/>
              <a:gd name="connsiteY98" fmla="*/ 6132393 h 6880274"/>
              <a:gd name="connsiteX99" fmla="*/ 4435559 w 4747220"/>
              <a:gd name="connsiteY99" fmla="*/ 6195522 h 6880274"/>
              <a:gd name="connsiteX100" fmla="*/ 4416280 w 4747220"/>
              <a:gd name="connsiteY100" fmla="*/ 6258414 h 6880274"/>
              <a:gd name="connsiteX101" fmla="*/ 4396455 w 4747220"/>
              <a:gd name="connsiteY101" fmla="*/ 6321063 h 6880274"/>
              <a:gd name="connsiteX102" fmla="*/ 4376085 w 4747220"/>
              <a:gd name="connsiteY102" fmla="*/ 6383471 h 6880274"/>
              <a:gd name="connsiteX103" fmla="*/ 4355176 w 4747220"/>
              <a:gd name="connsiteY103" fmla="*/ 6445633 h 6880274"/>
              <a:gd name="connsiteX104" fmla="*/ 4333727 w 4747220"/>
              <a:gd name="connsiteY104" fmla="*/ 6507545 h 6880274"/>
              <a:gd name="connsiteX105" fmla="*/ 4311742 w 4747220"/>
              <a:gd name="connsiteY105" fmla="*/ 6569206 h 6880274"/>
              <a:gd name="connsiteX106" fmla="*/ 4289226 w 4747220"/>
              <a:gd name="connsiteY106" fmla="*/ 6630613 h 6880274"/>
              <a:gd name="connsiteX107" fmla="*/ 4266180 w 4747220"/>
              <a:gd name="connsiteY107" fmla="*/ 6691763 h 6880274"/>
              <a:gd name="connsiteX108" fmla="*/ 4242606 w 4747220"/>
              <a:gd name="connsiteY108" fmla="*/ 6752652 h 6880274"/>
              <a:gd name="connsiteX109" fmla="*/ 4218507 w 4747220"/>
              <a:gd name="connsiteY109" fmla="*/ 6813279 h 6880274"/>
              <a:gd name="connsiteX110" fmla="*/ 4193888 w 4747220"/>
              <a:gd name="connsiteY110" fmla="*/ 6873641 h 6880274"/>
              <a:gd name="connsiteX111" fmla="*/ 4191113 w 4747220"/>
              <a:gd name="connsiteY111" fmla="*/ 6880274 h 6880274"/>
              <a:gd name="connsiteX112" fmla="*/ 0 w 4747220"/>
              <a:gd name="connsiteY112" fmla="*/ 6880274 h 6880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4747220" h="6880274">
                <a:moveTo>
                  <a:pt x="0" y="0"/>
                </a:moveTo>
                <a:lnTo>
                  <a:pt x="3514874" y="0"/>
                </a:lnTo>
                <a:lnTo>
                  <a:pt x="3525911" y="16468"/>
                </a:lnTo>
                <a:lnTo>
                  <a:pt x="3561304" y="70287"/>
                </a:lnTo>
                <a:lnTo>
                  <a:pt x="3596235" y="124433"/>
                </a:lnTo>
                <a:lnTo>
                  <a:pt x="3630702" y="178901"/>
                </a:lnTo>
                <a:lnTo>
                  <a:pt x="3664706" y="233692"/>
                </a:lnTo>
                <a:lnTo>
                  <a:pt x="3698239" y="288800"/>
                </a:lnTo>
                <a:lnTo>
                  <a:pt x="3731300" y="344224"/>
                </a:lnTo>
                <a:lnTo>
                  <a:pt x="3763888" y="399961"/>
                </a:lnTo>
                <a:lnTo>
                  <a:pt x="3795997" y="456006"/>
                </a:lnTo>
                <a:lnTo>
                  <a:pt x="3827629" y="512361"/>
                </a:lnTo>
                <a:lnTo>
                  <a:pt x="3858776" y="569017"/>
                </a:lnTo>
                <a:lnTo>
                  <a:pt x="3889439" y="625978"/>
                </a:lnTo>
                <a:lnTo>
                  <a:pt x="3919612" y="683235"/>
                </a:lnTo>
                <a:lnTo>
                  <a:pt x="3949296" y="740789"/>
                </a:lnTo>
                <a:lnTo>
                  <a:pt x="3978485" y="798636"/>
                </a:lnTo>
                <a:lnTo>
                  <a:pt x="4007177" y="856774"/>
                </a:lnTo>
                <a:lnTo>
                  <a:pt x="4035371" y="915200"/>
                </a:lnTo>
                <a:lnTo>
                  <a:pt x="4063062" y="973910"/>
                </a:lnTo>
                <a:lnTo>
                  <a:pt x="4090248" y="1032902"/>
                </a:lnTo>
                <a:lnTo>
                  <a:pt x="4116927" y="1092174"/>
                </a:lnTo>
                <a:lnTo>
                  <a:pt x="4143094" y="1151723"/>
                </a:lnTo>
                <a:lnTo>
                  <a:pt x="4168749" y="1211545"/>
                </a:lnTo>
                <a:lnTo>
                  <a:pt x="4193888" y="1271638"/>
                </a:lnTo>
                <a:lnTo>
                  <a:pt x="4218507" y="1332000"/>
                </a:lnTo>
                <a:lnTo>
                  <a:pt x="4242606" y="1392626"/>
                </a:lnTo>
                <a:lnTo>
                  <a:pt x="4266180" y="1453516"/>
                </a:lnTo>
                <a:lnTo>
                  <a:pt x="4289226" y="1514665"/>
                </a:lnTo>
                <a:lnTo>
                  <a:pt x="4311742" y="1576072"/>
                </a:lnTo>
                <a:lnTo>
                  <a:pt x="4333727" y="1637732"/>
                </a:lnTo>
                <a:lnTo>
                  <a:pt x="4355176" y="1699646"/>
                </a:lnTo>
                <a:lnTo>
                  <a:pt x="4376085" y="1761807"/>
                </a:lnTo>
                <a:lnTo>
                  <a:pt x="4396455" y="1824214"/>
                </a:lnTo>
                <a:lnTo>
                  <a:pt x="4416280" y="1886865"/>
                </a:lnTo>
                <a:lnTo>
                  <a:pt x="4435559" y="1949756"/>
                </a:lnTo>
                <a:lnTo>
                  <a:pt x="4454288" y="2012885"/>
                </a:lnTo>
                <a:lnTo>
                  <a:pt x="4472464" y="2076249"/>
                </a:lnTo>
                <a:lnTo>
                  <a:pt x="4490087" y="2139844"/>
                </a:lnTo>
                <a:lnTo>
                  <a:pt x="4507150" y="2203670"/>
                </a:lnTo>
                <a:lnTo>
                  <a:pt x="4523655" y="2267721"/>
                </a:lnTo>
                <a:lnTo>
                  <a:pt x="4539595" y="2331998"/>
                </a:lnTo>
                <a:lnTo>
                  <a:pt x="4554970" y="2396494"/>
                </a:lnTo>
                <a:lnTo>
                  <a:pt x="4569776" y="2461209"/>
                </a:lnTo>
                <a:lnTo>
                  <a:pt x="4584008" y="2526140"/>
                </a:lnTo>
                <a:lnTo>
                  <a:pt x="4597668" y="2591283"/>
                </a:lnTo>
                <a:lnTo>
                  <a:pt x="4610751" y="2656635"/>
                </a:lnTo>
                <a:lnTo>
                  <a:pt x="4623253" y="2722197"/>
                </a:lnTo>
                <a:lnTo>
                  <a:pt x="4635172" y="2787962"/>
                </a:lnTo>
                <a:lnTo>
                  <a:pt x="4646506" y="2853927"/>
                </a:lnTo>
                <a:lnTo>
                  <a:pt x="4657251" y="2920093"/>
                </a:lnTo>
                <a:lnTo>
                  <a:pt x="4667407" y="2986454"/>
                </a:lnTo>
                <a:lnTo>
                  <a:pt x="4676967" y="3053009"/>
                </a:lnTo>
                <a:lnTo>
                  <a:pt x="4685931" y="3119754"/>
                </a:lnTo>
                <a:lnTo>
                  <a:pt x="4694295" y="3186688"/>
                </a:lnTo>
                <a:lnTo>
                  <a:pt x="4702057" y="3253804"/>
                </a:lnTo>
                <a:lnTo>
                  <a:pt x="4709214" y="3321105"/>
                </a:lnTo>
                <a:lnTo>
                  <a:pt x="4715764" y="3388584"/>
                </a:lnTo>
                <a:lnTo>
                  <a:pt x="4721703" y="3456241"/>
                </a:lnTo>
                <a:lnTo>
                  <a:pt x="4727030" y="3524070"/>
                </a:lnTo>
                <a:lnTo>
                  <a:pt x="4731739" y="3592072"/>
                </a:lnTo>
                <a:lnTo>
                  <a:pt x="4735828" y="3660240"/>
                </a:lnTo>
                <a:lnTo>
                  <a:pt x="4739297" y="3728576"/>
                </a:lnTo>
                <a:lnTo>
                  <a:pt x="4742142" y="3797074"/>
                </a:lnTo>
                <a:lnTo>
                  <a:pt x="4744359" y="3865731"/>
                </a:lnTo>
                <a:lnTo>
                  <a:pt x="4745946" y="3934546"/>
                </a:lnTo>
                <a:lnTo>
                  <a:pt x="4746900" y="4003515"/>
                </a:lnTo>
                <a:lnTo>
                  <a:pt x="4747220" y="4072636"/>
                </a:lnTo>
                <a:lnTo>
                  <a:pt x="4746900" y="4141757"/>
                </a:lnTo>
                <a:lnTo>
                  <a:pt x="4745946" y="4210726"/>
                </a:lnTo>
                <a:lnTo>
                  <a:pt x="4744359" y="4279541"/>
                </a:lnTo>
                <a:lnTo>
                  <a:pt x="4742142" y="4348199"/>
                </a:lnTo>
                <a:lnTo>
                  <a:pt x="4739297" y="4416697"/>
                </a:lnTo>
                <a:lnTo>
                  <a:pt x="4735828" y="4485032"/>
                </a:lnTo>
                <a:lnTo>
                  <a:pt x="4731739" y="4553201"/>
                </a:lnTo>
                <a:lnTo>
                  <a:pt x="4727030" y="4621203"/>
                </a:lnTo>
                <a:lnTo>
                  <a:pt x="4721703" y="4689034"/>
                </a:lnTo>
                <a:lnTo>
                  <a:pt x="4715764" y="4756689"/>
                </a:lnTo>
                <a:lnTo>
                  <a:pt x="4709214" y="4824170"/>
                </a:lnTo>
                <a:lnTo>
                  <a:pt x="4702057" y="4891470"/>
                </a:lnTo>
                <a:lnTo>
                  <a:pt x="4694295" y="4958587"/>
                </a:lnTo>
                <a:lnTo>
                  <a:pt x="4685931" y="5025521"/>
                </a:lnTo>
                <a:lnTo>
                  <a:pt x="4676967" y="5092265"/>
                </a:lnTo>
                <a:lnTo>
                  <a:pt x="4667407" y="5158821"/>
                </a:lnTo>
                <a:lnTo>
                  <a:pt x="4657251" y="5225183"/>
                </a:lnTo>
                <a:lnTo>
                  <a:pt x="4646506" y="5291347"/>
                </a:lnTo>
                <a:lnTo>
                  <a:pt x="4635172" y="5357314"/>
                </a:lnTo>
                <a:lnTo>
                  <a:pt x="4623253" y="5423079"/>
                </a:lnTo>
                <a:lnTo>
                  <a:pt x="4610751" y="5488641"/>
                </a:lnTo>
                <a:lnTo>
                  <a:pt x="4597668" y="5553993"/>
                </a:lnTo>
                <a:lnTo>
                  <a:pt x="4584008" y="5619136"/>
                </a:lnTo>
                <a:lnTo>
                  <a:pt x="4569776" y="5684067"/>
                </a:lnTo>
                <a:lnTo>
                  <a:pt x="4554970" y="5748782"/>
                </a:lnTo>
                <a:lnTo>
                  <a:pt x="4539595" y="5813280"/>
                </a:lnTo>
                <a:lnTo>
                  <a:pt x="4523655" y="5877556"/>
                </a:lnTo>
                <a:lnTo>
                  <a:pt x="4507150" y="5941608"/>
                </a:lnTo>
                <a:lnTo>
                  <a:pt x="4490087" y="6005433"/>
                </a:lnTo>
                <a:lnTo>
                  <a:pt x="4472464" y="6069028"/>
                </a:lnTo>
                <a:lnTo>
                  <a:pt x="4454288" y="6132393"/>
                </a:lnTo>
                <a:lnTo>
                  <a:pt x="4435559" y="6195522"/>
                </a:lnTo>
                <a:lnTo>
                  <a:pt x="4416280" y="6258414"/>
                </a:lnTo>
                <a:lnTo>
                  <a:pt x="4396455" y="6321063"/>
                </a:lnTo>
                <a:lnTo>
                  <a:pt x="4376085" y="6383471"/>
                </a:lnTo>
                <a:lnTo>
                  <a:pt x="4355176" y="6445633"/>
                </a:lnTo>
                <a:lnTo>
                  <a:pt x="4333727" y="6507545"/>
                </a:lnTo>
                <a:lnTo>
                  <a:pt x="4311742" y="6569206"/>
                </a:lnTo>
                <a:lnTo>
                  <a:pt x="4289226" y="6630613"/>
                </a:lnTo>
                <a:lnTo>
                  <a:pt x="4266180" y="6691763"/>
                </a:lnTo>
                <a:lnTo>
                  <a:pt x="4242606" y="6752652"/>
                </a:lnTo>
                <a:lnTo>
                  <a:pt x="4218507" y="6813279"/>
                </a:lnTo>
                <a:lnTo>
                  <a:pt x="4193888" y="6873641"/>
                </a:lnTo>
                <a:lnTo>
                  <a:pt x="4191113" y="6880274"/>
                </a:lnTo>
                <a:lnTo>
                  <a:pt x="0" y="6880274"/>
                </a:lnTo>
                <a:close/>
              </a:path>
            </a:pathLst>
          </a:custGeom>
          <a:solidFill>
            <a:srgbClr val="FFFFFF"/>
          </a:solidFill>
          <a:effectLst>
            <a:outerShdw blurRad="368300" dist="38100" dir="16200000" rotWithShape="0">
              <a:prstClr val="black">
                <a:alpha val="22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13349" y="3399457"/>
            <a:ext cx="2598420" cy="2709545"/>
          </a:xfrm>
          <a:custGeom>
            <a:avLst/>
            <a:gdLst/>
            <a:ahLst/>
            <a:cxnLst/>
            <a:rect l="l" t="t" r="r" b="b"/>
            <a:pathLst>
              <a:path w="2598420" h="2709545">
                <a:moveTo>
                  <a:pt x="2036216" y="0"/>
                </a:moveTo>
                <a:lnTo>
                  <a:pt x="0" y="0"/>
                </a:lnTo>
                <a:lnTo>
                  <a:pt x="0" y="2146909"/>
                </a:lnTo>
                <a:lnTo>
                  <a:pt x="2063" y="2195407"/>
                </a:lnTo>
                <a:lnTo>
                  <a:pt x="8140" y="2242760"/>
                </a:lnTo>
                <a:lnTo>
                  <a:pt x="18062" y="2288799"/>
                </a:lnTo>
                <a:lnTo>
                  <a:pt x="31660" y="2333354"/>
                </a:lnTo>
                <a:lnTo>
                  <a:pt x="48767" y="2376259"/>
                </a:lnTo>
                <a:lnTo>
                  <a:pt x="69212" y="2417342"/>
                </a:lnTo>
                <a:lnTo>
                  <a:pt x="92828" y="2456437"/>
                </a:lnTo>
                <a:lnTo>
                  <a:pt x="119445" y="2493374"/>
                </a:lnTo>
                <a:lnTo>
                  <a:pt x="148895" y="2527984"/>
                </a:lnTo>
                <a:lnTo>
                  <a:pt x="181009" y="2560098"/>
                </a:lnTo>
                <a:lnTo>
                  <a:pt x="215619" y="2589549"/>
                </a:lnTo>
                <a:lnTo>
                  <a:pt x="252555" y="2616167"/>
                </a:lnTo>
                <a:lnTo>
                  <a:pt x="291650" y="2639783"/>
                </a:lnTo>
                <a:lnTo>
                  <a:pt x="332734" y="2660229"/>
                </a:lnTo>
                <a:lnTo>
                  <a:pt x="375638" y="2677336"/>
                </a:lnTo>
                <a:lnTo>
                  <a:pt x="420195" y="2690935"/>
                </a:lnTo>
                <a:lnTo>
                  <a:pt x="466235" y="2700858"/>
                </a:lnTo>
                <a:lnTo>
                  <a:pt x="513589" y="2706935"/>
                </a:lnTo>
                <a:lnTo>
                  <a:pt x="562089" y="2708998"/>
                </a:lnTo>
                <a:lnTo>
                  <a:pt x="2036216" y="2708998"/>
                </a:lnTo>
                <a:lnTo>
                  <a:pt x="2084714" y="2706935"/>
                </a:lnTo>
                <a:lnTo>
                  <a:pt x="2132067" y="2700858"/>
                </a:lnTo>
                <a:lnTo>
                  <a:pt x="2178105" y="2690935"/>
                </a:lnTo>
                <a:lnTo>
                  <a:pt x="2222661" y="2677336"/>
                </a:lnTo>
                <a:lnTo>
                  <a:pt x="2265565" y="2660229"/>
                </a:lnTo>
                <a:lnTo>
                  <a:pt x="2306649" y="2639783"/>
                </a:lnTo>
                <a:lnTo>
                  <a:pt x="2345744" y="2616167"/>
                </a:lnTo>
                <a:lnTo>
                  <a:pt x="2382680" y="2589549"/>
                </a:lnTo>
                <a:lnTo>
                  <a:pt x="2417290" y="2560098"/>
                </a:lnTo>
                <a:lnTo>
                  <a:pt x="2449405" y="2527984"/>
                </a:lnTo>
                <a:lnTo>
                  <a:pt x="2478856" y="2493374"/>
                </a:lnTo>
                <a:lnTo>
                  <a:pt x="2505474" y="2456437"/>
                </a:lnTo>
                <a:lnTo>
                  <a:pt x="2529090" y="2417342"/>
                </a:lnTo>
                <a:lnTo>
                  <a:pt x="2549536" y="2376259"/>
                </a:lnTo>
                <a:lnTo>
                  <a:pt x="2566643" y="2333354"/>
                </a:lnTo>
                <a:lnTo>
                  <a:pt x="2580242" y="2288799"/>
                </a:lnTo>
                <a:lnTo>
                  <a:pt x="2590165" y="2242760"/>
                </a:lnTo>
                <a:lnTo>
                  <a:pt x="2596242" y="2195407"/>
                </a:lnTo>
                <a:lnTo>
                  <a:pt x="2598305" y="2146909"/>
                </a:lnTo>
                <a:lnTo>
                  <a:pt x="2598305" y="562076"/>
                </a:lnTo>
                <a:lnTo>
                  <a:pt x="2596242" y="513576"/>
                </a:lnTo>
                <a:lnTo>
                  <a:pt x="2590165" y="466222"/>
                </a:lnTo>
                <a:lnTo>
                  <a:pt x="2580242" y="420183"/>
                </a:lnTo>
                <a:lnTo>
                  <a:pt x="2566643" y="375627"/>
                </a:lnTo>
                <a:lnTo>
                  <a:pt x="2549536" y="332723"/>
                </a:lnTo>
                <a:lnTo>
                  <a:pt x="2529090" y="291640"/>
                </a:lnTo>
                <a:lnTo>
                  <a:pt x="2505474" y="252547"/>
                </a:lnTo>
                <a:lnTo>
                  <a:pt x="2478856" y="215611"/>
                </a:lnTo>
                <a:lnTo>
                  <a:pt x="2449405" y="181002"/>
                </a:lnTo>
                <a:lnTo>
                  <a:pt x="2417290" y="148889"/>
                </a:lnTo>
                <a:lnTo>
                  <a:pt x="2382680" y="119440"/>
                </a:lnTo>
                <a:lnTo>
                  <a:pt x="2345744" y="92824"/>
                </a:lnTo>
                <a:lnTo>
                  <a:pt x="2306649" y="69209"/>
                </a:lnTo>
                <a:lnTo>
                  <a:pt x="2265565" y="48765"/>
                </a:lnTo>
                <a:lnTo>
                  <a:pt x="2222661" y="31659"/>
                </a:lnTo>
                <a:lnTo>
                  <a:pt x="2178105" y="18061"/>
                </a:lnTo>
                <a:lnTo>
                  <a:pt x="2132067" y="8139"/>
                </a:lnTo>
                <a:lnTo>
                  <a:pt x="2084714" y="2063"/>
                </a:lnTo>
                <a:lnTo>
                  <a:pt x="2036216" y="0"/>
                </a:lnTo>
                <a:close/>
              </a:path>
            </a:pathLst>
          </a:custGeom>
          <a:solidFill>
            <a:srgbClr val="FFFFFF"/>
          </a:solidFill>
          <a:effectLst>
            <a:outerShdw blurRad="635000" dist="38100" dir="5400000" algn="t" rotWithShape="0">
              <a:prstClr val="black">
                <a:alpha val="21000"/>
              </a:prst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771650" y="3399457"/>
            <a:ext cx="2598420" cy="2709545"/>
          </a:xfrm>
          <a:custGeom>
            <a:avLst/>
            <a:gdLst/>
            <a:ahLst/>
            <a:cxnLst/>
            <a:rect l="l" t="t" r="r" b="b"/>
            <a:pathLst>
              <a:path w="2598420" h="2709545">
                <a:moveTo>
                  <a:pt x="2036216" y="0"/>
                </a:moveTo>
                <a:lnTo>
                  <a:pt x="0" y="0"/>
                </a:lnTo>
                <a:lnTo>
                  <a:pt x="0" y="2146909"/>
                </a:lnTo>
                <a:lnTo>
                  <a:pt x="2063" y="2195407"/>
                </a:lnTo>
                <a:lnTo>
                  <a:pt x="8140" y="2242760"/>
                </a:lnTo>
                <a:lnTo>
                  <a:pt x="18062" y="2288799"/>
                </a:lnTo>
                <a:lnTo>
                  <a:pt x="31660" y="2333354"/>
                </a:lnTo>
                <a:lnTo>
                  <a:pt x="48767" y="2376259"/>
                </a:lnTo>
                <a:lnTo>
                  <a:pt x="69212" y="2417342"/>
                </a:lnTo>
                <a:lnTo>
                  <a:pt x="92828" y="2456437"/>
                </a:lnTo>
                <a:lnTo>
                  <a:pt x="119445" y="2493374"/>
                </a:lnTo>
                <a:lnTo>
                  <a:pt x="148895" y="2527984"/>
                </a:lnTo>
                <a:lnTo>
                  <a:pt x="181009" y="2560098"/>
                </a:lnTo>
                <a:lnTo>
                  <a:pt x="215619" y="2589549"/>
                </a:lnTo>
                <a:lnTo>
                  <a:pt x="252555" y="2616167"/>
                </a:lnTo>
                <a:lnTo>
                  <a:pt x="291650" y="2639783"/>
                </a:lnTo>
                <a:lnTo>
                  <a:pt x="332734" y="2660229"/>
                </a:lnTo>
                <a:lnTo>
                  <a:pt x="375638" y="2677336"/>
                </a:lnTo>
                <a:lnTo>
                  <a:pt x="420195" y="2690935"/>
                </a:lnTo>
                <a:lnTo>
                  <a:pt x="466235" y="2700858"/>
                </a:lnTo>
                <a:lnTo>
                  <a:pt x="513589" y="2706935"/>
                </a:lnTo>
                <a:lnTo>
                  <a:pt x="562089" y="2708998"/>
                </a:lnTo>
                <a:lnTo>
                  <a:pt x="2036216" y="2708998"/>
                </a:lnTo>
                <a:lnTo>
                  <a:pt x="2084714" y="2706935"/>
                </a:lnTo>
                <a:lnTo>
                  <a:pt x="2132067" y="2700858"/>
                </a:lnTo>
                <a:lnTo>
                  <a:pt x="2178105" y="2690935"/>
                </a:lnTo>
                <a:lnTo>
                  <a:pt x="2222661" y="2677336"/>
                </a:lnTo>
                <a:lnTo>
                  <a:pt x="2265565" y="2660229"/>
                </a:lnTo>
                <a:lnTo>
                  <a:pt x="2306649" y="2639783"/>
                </a:lnTo>
                <a:lnTo>
                  <a:pt x="2345744" y="2616167"/>
                </a:lnTo>
                <a:lnTo>
                  <a:pt x="2382680" y="2589549"/>
                </a:lnTo>
                <a:lnTo>
                  <a:pt x="2417290" y="2560098"/>
                </a:lnTo>
                <a:lnTo>
                  <a:pt x="2449405" y="2527984"/>
                </a:lnTo>
                <a:lnTo>
                  <a:pt x="2478856" y="2493374"/>
                </a:lnTo>
                <a:lnTo>
                  <a:pt x="2505474" y="2456437"/>
                </a:lnTo>
                <a:lnTo>
                  <a:pt x="2529090" y="2417342"/>
                </a:lnTo>
                <a:lnTo>
                  <a:pt x="2549536" y="2376259"/>
                </a:lnTo>
                <a:lnTo>
                  <a:pt x="2566643" y="2333354"/>
                </a:lnTo>
                <a:lnTo>
                  <a:pt x="2580242" y="2288799"/>
                </a:lnTo>
                <a:lnTo>
                  <a:pt x="2590165" y="2242760"/>
                </a:lnTo>
                <a:lnTo>
                  <a:pt x="2596242" y="2195407"/>
                </a:lnTo>
                <a:lnTo>
                  <a:pt x="2598305" y="2146909"/>
                </a:lnTo>
                <a:lnTo>
                  <a:pt x="2598305" y="562076"/>
                </a:lnTo>
                <a:lnTo>
                  <a:pt x="2596242" y="513576"/>
                </a:lnTo>
                <a:lnTo>
                  <a:pt x="2590165" y="466222"/>
                </a:lnTo>
                <a:lnTo>
                  <a:pt x="2580242" y="420183"/>
                </a:lnTo>
                <a:lnTo>
                  <a:pt x="2566643" y="375627"/>
                </a:lnTo>
                <a:lnTo>
                  <a:pt x="2549536" y="332723"/>
                </a:lnTo>
                <a:lnTo>
                  <a:pt x="2529090" y="291640"/>
                </a:lnTo>
                <a:lnTo>
                  <a:pt x="2505474" y="252547"/>
                </a:lnTo>
                <a:lnTo>
                  <a:pt x="2478856" y="215611"/>
                </a:lnTo>
                <a:lnTo>
                  <a:pt x="2449405" y="181002"/>
                </a:lnTo>
                <a:lnTo>
                  <a:pt x="2417290" y="148889"/>
                </a:lnTo>
                <a:lnTo>
                  <a:pt x="2382680" y="119440"/>
                </a:lnTo>
                <a:lnTo>
                  <a:pt x="2345744" y="92824"/>
                </a:lnTo>
                <a:lnTo>
                  <a:pt x="2306649" y="69209"/>
                </a:lnTo>
                <a:lnTo>
                  <a:pt x="2265565" y="48765"/>
                </a:lnTo>
                <a:lnTo>
                  <a:pt x="2222661" y="31659"/>
                </a:lnTo>
                <a:lnTo>
                  <a:pt x="2178105" y="18061"/>
                </a:lnTo>
                <a:lnTo>
                  <a:pt x="2132067" y="8139"/>
                </a:lnTo>
                <a:lnTo>
                  <a:pt x="2084714" y="2063"/>
                </a:lnTo>
                <a:lnTo>
                  <a:pt x="2036216" y="0"/>
                </a:lnTo>
                <a:close/>
              </a:path>
            </a:pathLst>
          </a:custGeom>
          <a:solidFill>
            <a:srgbClr val="FFFFFF"/>
          </a:solidFill>
          <a:effectLst>
            <a:outerShdw blurRad="635000" dist="38100" dir="5400000" algn="t" rotWithShape="0">
              <a:prstClr val="black">
                <a:alpha val="21000"/>
              </a:prst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29949" y="3399457"/>
            <a:ext cx="2598420" cy="2709545"/>
          </a:xfrm>
          <a:custGeom>
            <a:avLst/>
            <a:gdLst/>
            <a:ahLst/>
            <a:cxnLst/>
            <a:rect l="l" t="t" r="r" b="b"/>
            <a:pathLst>
              <a:path w="2598420" h="2709545">
                <a:moveTo>
                  <a:pt x="2036216" y="0"/>
                </a:moveTo>
                <a:lnTo>
                  <a:pt x="0" y="0"/>
                </a:lnTo>
                <a:lnTo>
                  <a:pt x="0" y="2146909"/>
                </a:lnTo>
                <a:lnTo>
                  <a:pt x="2063" y="2195407"/>
                </a:lnTo>
                <a:lnTo>
                  <a:pt x="8140" y="2242760"/>
                </a:lnTo>
                <a:lnTo>
                  <a:pt x="18062" y="2288799"/>
                </a:lnTo>
                <a:lnTo>
                  <a:pt x="31660" y="2333354"/>
                </a:lnTo>
                <a:lnTo>
                  <a:pt x="48767" y="2376259"/>
                </a:lnTo>
                <a:lnTo>
                  <a:pt x="69212" y="2417342"/>
                </a:lnTo>
                <a:lnTo>
                  <a:pt x="92828" y="2456437"/>
                </a:lnTo>
                <a:lnTo>
                  <a:pt x="119445" y="2493374"/>
                </a:lnTo>
                <a:lnTo>
                  <a:pt x="148895" y="2527984"/>
                </a:lnTo>
                <a:lnTo>
                  <a:pt x="181009" y="2560098"/>
                </a:lnTo>
                <a:lnTo>
                  <a:pt x="215619" y="2589549"/>
                </a:lnTo>
                <a:lnTo>
                  <a:pt x="252555" y="2616167"/>
                </a:lnTo>
                <a:lnTo>
                  <a:pt x="291650" y="2639783"/>
                </a:lnTo>
                <a:lnTo>
                  <a:pt x="332734" y="2660229"/>
                </a:lnTo>
                <a:lnTo>
                  <a:pt x="375638" y="2677336"/>
                </a:lnTo>
                <a:lnTo>
                  <a:pt x="420195" y="2690935"/>
                </a:lnTo>
                <a:lnTo>
                  <a:pt x="466235" y="2700858"/>
                </a:lnTo>
                <a:lnTo>
                  <a:pt x="513589" y="2706935"/>
                </a:lnTo>
                <a:lnTo>
                  <a:pt x="562089" y="2708998"/>
                </a:lnTo>
                <a:lnTo>
                  <a:pt x="2036216" y="2708998"/>
                </a:lnTo>
                <a:lnTo>
                  <a:pt x="2084714" y="2706935"/>
                </a:lnTo>
                <a:lnTo>
                  <a:pt x="2132067" y="2700858"/>
                </a:lnTo>
                <a:lnTo>
                  <a:pt x="2178105" y="2690935"/>
                </a:lnTo>
                <a:lnTo>
                  <a:pt x="2222661" y="2677336"/>
                </a:lnTo>
                <a:lnTo>
                  <a:pt x="2265565" y="2660229"/>
                </a:lnTo>
                <a:lnTo>
                  <a:pt x="2306649" y="2639783"/>
                </a:lnTo>
                <a:lnTo>
                  <a:pt x="2345744" y="2616167"/>
                </a:lnTo>
                <a:lnTo>
                  <a:pt x="2382680" y="2589549"/>
                </a:lnTo>
                <a:lnTo>
                  <a:pt x="2417290" y="2560098"/>
                </a:lnTo>
                <a:lnTo>
                  <a:pt x="2449405" y="2527984"/>
                </a:lnTo>
                <a:lnTo>
                  <a:pt x="2478856" y="2493374"/>
                </a:lnTo>
                <a:lnTo>
                  <a:pt x="2505474" y="2456437"/>
                </a:lnTo>
                <a:lnTo>
                  <a:pt x="2529090" y="2417342"/>
                </a:lnTo>
                <a:lnTo>
                  <a:pt x="2549536" y="2376259"/>
                </a:lnTo>
                <a:lnTo>
                  <a:pt x="2566643" y="2333354"/>
                </a:lnTo>
                <a:lnTo>
                  <a:pt x="2580242" y="2288799"/>
                </a:lnTo>
                <a:lnTo>
                  <a:pt x="2590165" y="2242760"/>
                </a:lnTo>
                <a:lnTo>
                  <a:pt x="2596242" y="2195407"/>
                </a:lnTo>
                <a:lnTo>
                  <a:pt x="2598305" y="2146909"/>
                </a:lnTo>
                <a:lnTo>
                  <a:pt x="2598305" y="562076"/>
                </a:lnTo>
                <a:lnTo>
                  <a:pt x="2596242" y="513576"/>
                </a:lnTo>
                <a:lnTo>
                  <a:pt x="2590165" y="466222"/>
                </a:lnTo>
                <a:lnTo>
                  <a:pt x="2580242" y="420183"/>
                </a:lnTo>
                <a:lnTo>
                  <a:pt x="2566643" y="375627"/>
                </a:lnTo>
                <a:lnTo>
                  <a:pt x="2549536" y="332723"/>
                </a:lnTo>
                <a:lnTo>
                  <a:pt x="2529090" y="291640"/>
                </a:lnTo>
                <a:lnTo>
                  <a:pt x="2505474" y="252547"/>
                </a:lnTo>
                <a:lnTo>
                  <a:pt x="2478856" y="215611"/>
                </a:lnTo>
                <a:lnTo>
                  <a:pt x="2449405" y="181002"/>
                </a:lnTo>
                <a:lnTo>
                  <a:pt x="2417290" y="148889"/>
                </a:lnTo>
                <a:lnTo>
                  <a:pt x="2382680" y="119440"/>
                </a:lnTo>
                <a:lnTo>
                  <a:pt x="2345744" y="92824"/>
                </a:lnTo>
                <a:lnTo>
                  <a:pt x="2306649" y="69209"/>
                </a:lnTo>
                <a:lnTo>
                  <a:pt x="2265565" y="48765"/>
                </a:lnTo>
                <a:lnTo>
                  <a:pt x="2222661" y="31659"/>
                </a:lnTo>
                <a:lnTo>
                  <a:pt x="2178105" y="18061"/>
                </a:lnTo>
                <a:lnTo>
                  <a:pt x="2132067" y="8139"/>
                </a:lnTo>
                <a:lnTo>
                  <a:pt x="2084714" y="2063"/>
                </a:lnTo>
                <a:lnTo>
                  <a:pt x="2036216" y="0"/>
                </a:lnTo>
                <a:close/>
              </a:path>
            </a:pathLst>
          </a:custGeom>
          <a:solidFill>
            <a:srgbClr val="FFFFFF"/>
          </a:solidFill>
          <a:effectLst>
            <a:outerShdw blurRad="635000" dist="38100" dir="5400000" algn="t" rotWithShape="0">
              <a:prstClr val="black">
                <a:alpha val="21000"/>
              </a:prst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813349" y="1361851"/>
            <a:ext cx="2454910" cy="2714625"/>
          </a:xfrm>
          <a:custGeom>
            <a:avLst/>
            <a:gdLst/>
            <a:ahLst/>
            <a:cxnLst/>
            <a:rect l="l" t="t" r="r" b="b"/>
            <a:pathLst>
              <a:path w="2454910" h="2714625">
                <a:moveTo>
                  <a:pt x="1892211" y="0"/>
                </a:moveTo>
                <a:lnTo>
                  <a:pt x="0" y="0"/>
                </a:lnTo>
                <a:lnTo>
                  <a:pt x="0" y="2152319"/>
                </a:lnTo>
                <a:lnTo>
                  <a:pt x="2063" y="2200817"/>
                </a:lnTo>
                <a:lnTo>
                  <a:pt x="8140" y="2248170"/>
                </a:lnTo>
                <a:lnTo>
                  <a:pt x="18062" y="2294208"/>
                </a:lnTo>
                <a:lnTo>
                  <a:pt x="31660" y="2338763"/>
                </a:lnTo>
                <a:lnTo>
                  <a:pt x="48767" y="2381667"/>
                </a:lnTo>
                <a:lnTo>
                  <a:pt x="69212" y="2422749"/>
                </a:lnTo>
                <a:lnTo>
                  <a:pt x="92828" y="2461843"/>
                </a:lnTo>
                <a:lnTo>
                  <a:pt x="119445" y="2498779"/>
                </a:lnTo>
                <a:lnTo>
                  <a:pt x="148895" y="2533388"/>
                </a:lnTo>
                <a:lnTo>
                  <a:pt x="181009" y="2565502"/>
                </a:lnTo>
                <a:lnTo>
                  <a:pt x="215619" y="2594952"/>
                </a:lnTo>
                <a:lnTo>
                  <a:pt x="252555" y="2621568"/>
                </a:lnTo>
                <a:lnTo>
                  <a:pt x="291650" y="2645184"/>
                </a:lnTo>
                <a:lnTo>
                  <a:pt x="332734" y="2665629"/>
                </a:lnTo>
                <a:lnTo>
                  <a:pt x="375638" y="2682735"/>
                </a:lnTo>
                <a:lnTo>
                  <a:pt x="420195" y="2696334"/>
                </a:lnTo>
                <a:lnTo>
                  <a:pt x="466235" y="2706256"/>
                </a:lnTo>
                <a:lnTo>
                  <a:pt x="513589" y="2712333"/>
                </a:lnTo>
                <a:lnTo>
                  <a:pt x="562089" y="2714396"/>
                </a:lnTo>
                <a:lnTo>
                  <a:pt x="1892211" y="2714396"/>
                </a:lnTo>
                <a:lnTo>
                  <a:pt x="1940711" y="2712333"/>
                </a:lnTo>
                <a:lnTo>
                  <a:pt x="1988065" y="2706256"/>
                </a:lnTo>
                <a:lnTo>
                  <a:pt x="2034104" y="2696334"/>
                </a:lnTo>
                <a:lnTo>
                  <a:pt x="2078661" y="2682735"/>
                </a:lnTo>
                <a:lnTo>
                  <a:pt x="2121565" y="2665629"/>
                </a:lnTo>
                <a:lnTo>
                  <a:pt x="2162649" y="2645184"/>
                </a:lnTo>
                <a:lnTo>
                  <a:pt x="2201744" y="2621568"/>
                </a:lnTo>
                <a:lnTo>
                  <a:pt x="2238680" y="2594952"/>
                </a:lnTo>
                <a:lnTo>
                  <a:pt x="2273290" y="2565502"/>
                </a:lnTo>
                <a:lnTo>
                  <a:pt x="2305404" y="2533388"/>
                </a:lnTo>
                <a:lnTo>
                  <a:pt x="2334855" y="2498779"/>
                </a:lnTo>
                <a:lnTo>
                  <a:pt x="2361472" y="2461843"/>
                </a:lnTo>
                <a:lnTo>
                  <a:pt x="2385087" y="2422749"/>
                </a:lnTo>
                <a:lnTo>
                  <a:pt x="2405533" y="2381667"/>
                </a:lnTo>
                <a:lnTo>
                  <a:pt x="2422639" y="2338763"/>
                </a:lnTo>
                <a:lnTo>
                  <a:pt x="2436238" y="2294208"/>
                </a:lnTo>
                <a:lnTo>
                  <a:pt x="2446160" y="2248170"/>
                </a:lnTo>
                <a:lnTo>
                  <a:pt x="2452237" y="2200817"/>
                </a:lnTo>
                <a:lnTo>
                  <a:pt x="2454300" y="2152319"/>
                </a:lnTo>
                <a:lnTo>
                  <a:pt x="2454300" y="562089"/>
                </a:lnTo>
                <a:lnTo>
                  <a:pt x="2452237" y="513589"/>
                </a:lnTo>
                <a:lnTo>
                  <a:pt x="2446160" y="466235"/>
                </a:lnTo>
                <a:lnTo>
                  <a:pt x="2436238" y="420195"/>
                </a:lnTo>
                <a:lnTo>
                  <a:pt x="2422639" y="375638"/>
                </a:lnTo>
                <a:lnTo>
                  <a:pt x="2405533" y="332734"/>
                </a:lnTo>
                <a:lnTo>
                  <a:pt x="2385087" y="291650"/>
                </a:lnTo>
                <a:lnTo>
                  <a:pt x="2361472" y="252555"/>
                </a:lnTo>
                <a:lnTo>
                  <a:pt x="2334855" y="215619"/>
                </a:lnTo>
                <a:lnTo>
                  <a:pt x="2305404" y="181009"/>
                </a:lnTo>
                <a:lnTo>
                  <a:pt x="2273290" y="148895"/>
                </a:lnTo>
                <a:lnTo>
                  <a:pt x="2238680" y="119445"/>
                </a:lnTo>
                <a:lnTo>
                  <a:pt x="2201744" y="92828"/>
                </a:lnTo>
                <a:lnTo>
                  <a:pt x="2162649" y="69212"/>
                </a:lnTo>
                <a:lnTo>
                  <a:pt x="2121565" y="48767"/>
                </a:lnTo>
                <a:lnTo>
                  <a:pt x="2078661" y="31660"/>
                </a:lnTo>
                <a:lnTo>
                  <a:pt x="2034104" y="18062"/>
                </a:lnTo>
                <a:lnTo>
                  <a:pt x="1988065" y="8140"/>
                </a:lnTo>
                <a:lnTo>
                  <a:pt x="1940711" y="2063"/>
                </a:lnTo>
                <a:lnTo>
                  <a:pt x="1892211" y="0"/>
                </a:lnTo>
                <a:close/>
              </a:path>
            </a:pathLst>
          </a:custGeom>
          <a:gradFill>
            <a:gsLst>
              <a:gs pos="100000">
                <a:srgbClr val="14DA46"/>
              </a:gs>
              <a:gs pos="0">
                <a:srgbClr val="14DA46">
                  <a:alpha val="60000"/>
                </a:srgbClr>
              </a:gs>
            </a:gsLst>
            <a:path path="circle">
              <a:fillToRect l="50000" t="50000" r="50000" b="50000"/>
            </a:path>
          </a:gradFill>
          <a:effectLst>
            <a:outerShdw blurRad="393700" dist="38100" dir="16200000" sx="99000" sy="99000" rotWithShape="0">
              <a:prstClr val="black">
                <a:alpha val="15000"/>
              </a:prst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771650" y="1361851"/>
            <a:ext cx="2454910" cy="2714625"/>
          </a:xfrm>
          <a:custGeom>
            <a:avLst/>
            <a:gdLst/>
            <a:ahLst/>
            <a:cxnLst/>
            <a:rect l="l" t="t" r="r" b="b"/>
            <a:pathLst>
              <a:path w="2454909" h="2714625">
                <a:moveTo>
                  <a:pt x="1892211" y="0"/>
                </a:moveTo>
                <a:lnTo>
                  <a:pt x="0" y="0"/>
                </a:lnTo>
                <a:lnTo>
                  <a:pt x="0" y="2152319"/>
                </a:lnTo>
                <a:lnTo>
                  <a:pt x="2063" y="2200817"/>
                </a:lnTo>
                <a:lnTo>
                  <a:pt x="8140" y="2248170"/>
                </a:lnTo>
                <a:lnTo>
                  <a:pt x="18062" y="2294208"/>
                </a:lnTo>
                <a:lnTo>
                  <a:pt x="31660" y="2338763"/>
                </a:lnTo>
                <a:lnTo>
                  <a:pt x="48767" y="2381667"/>
                </a:lnTo>
                <a:lnTo>
                  <a:pt x="69212" y="2422749"/>
                </a:lnTo>
                <a:lnTo>
                  <a:pt x="92828" y="2461843"/>
                </a:lnTo>
                <a:lnTo>
                  <a:pt x="119445" y="2498779"/>
                </a:lnTo>
                <a:lnTo>
                  <a:pt x="148895" y="2533388"/>
                </a:lnTo>
                <a:lnTo>
                  <a:pt x="181009" y="2565502"/>
                </a:lnTo>
                <a:lnTo>
                  <a:pt x="215619" y="2594952"/>
                </a:lnTo>
                <a:lnTo>
                  <a:pt x="252555" y="2621568"/>
                </a:lnTo>
                <a:lnTo>
                  <a:pt x="291650" y="2645184"/>
                </a:lnTo>
                <a:lnTo>
                  <a:pt x="332734" y="2665629"/>
                </a:lnTo>
                <a:lnTo>
                  <a:pt x="375638" y="2682735"/>
                </a:lnTo>
                <a:lnTo>
                  <a:pt x="420195" y="2696334"/>
                </a:lnTo>
                <a:lnTo>
                  <a:pt x="466235" y="2706256"/>
                </a:lnTo>
                <a:lnTo>
                  <a:pt x="513589" y="2712333"/>
                </a:lnTo>
                <a:lnTo>
                  <a:pt x="562089" y="2714396"/>
                </a:lnTo>
                <a:lnTo>
                  <a:pt x="1892211" y="2714396"/>
                </a:lnTo>
                <a:lnTo>
                  <a:pt x="1940711" y="2712333"/>
                </a:lnTo>
                <a:lnTo>
                  <a:pt x="1988065" y="2706256"/>
                </a:lnTo>
                <a:lnTo>
                  <a:pt x="2034104" y="2696334"/>
                </a:lnTo>
                <a:lnTo>
                  <a:pt x="2078661" y="2682735"/>
                </a:lnTo>
                <a:lnTo>
                  <a:pt x="2121565" y="2665629"/>
                </a:lnTo>
                <a:lnTo>
                  <a:pt x="2162649" y="2645184"/>
                </a:lnTo>
                <a:lnTo>
                  <a:pt x="2201744" y="2621568"/>
                </a:lnTo>
                <a:lnTo>
                  <a:pt x="2238680" y="2594952"/>
                </a:lnTo>
                <a:lnTo>
                  <a:pt x="2273290" y="2565502"/>
                </a:lnTo>
                <a:lnTo>
                  <a:pt x="2305404" y="2533388"/>
                </a:lnTo>
                <a:lnTo>
                  <a:pt x="2334855" y="2498779"/>
                </a:lnTo>
                <a:lnTo>
                  <a:pt x="2361472" y="2461843"/>
                </a:lnTo>
                <a:lnTo>
                  <a:pt x="2385087" y="2422749"/>
                </a:lnTo>
                <a:lnTo>
                  <a:pt x="2405533" y="2381667"/>
                </a:lnTo>
                <a:lnTo>
                  <a:pt x="2422639" y="2338763"/>
                </a:lnTo>
                <a:lnTo>
                  <a:pt x="2436238" y="2294208"/>
                </a:lnTo>
                <a:lnTo>
                  <a:pt x="2446160" y="2248170"/>
                </a:lnTo>
                <a:lnTo>
                  <a:pt x="2452237" y="2200817"/>
                </a:lnTo>
                <a:lnTo>
                  <a:pt x="2454300" y="2152319"/>
                </a:lnTo>
                <a:lnTo>
                  <a:pt x="2454300" y="562089"/>
                </a:lnTo>
                <a:lnTo>
                  <a:pt x="2452237" y="513589"/>
                </a:lnTo>
                <a:lnTo>
                  <a:pt x="2446160" y="466235"/>
                </a:lnTo>
                <a:lnTo>
                  <a:pt x="2436238" y="420195"/>
                </a:lnTo>
                <a:lnTo>
                  <a:pt x="2422639" y="375638"/>
                </a:lnTo>
                <a:lnTo>
                  <a:pt x="2405533" y="332734"/>
                </a:lnTo>
                <a:lnTo>
                  <a:pt x="2385087" y="291650"/>
                </a:lnTo>
                <a:lnTo>
                  <a:pt x="2361472" y="252555"/>
                </a:lnTo>
                <a:lnTo>
                  <a:pt x="2334855" y="215619"/>
                </a:lnTo>
                <a:lnTo>
                  <a:pt x="2305404" y="181009"/>
                </a:lnTo>
                <a:lnTo>
                  <a:pt x="2273290" y="148895"/>
                </a:lnTo>
                <a:lnTo>
                  <a:pt x="2238680" y="119445"/>
                </a:lnTo>
                <a:lnTo>
                  <a:pt x="2201744" y="92828"/>
                </a:lnTo>
                <a:lnTo>
                  <a:pt x="2162649" y="69212"/>
                </a:lnTo>
                <a:lnTo>
                  <a:pt x="2121565" y="48767"/>
                </a:lnTo>
                <a:lnTo>
                  <a:pt x="2078661" y="31660"/>
                </a:lnTo>
                <a:lnTo>
                  <a:pt x="2034104" y="18062"/>
                </a:lnTo>
                <a:lnTo>
                  <a:pt x="1988065" y="8140"/>
                </a:lnTo>
                <a:lnTo>
                  <a:pt x="1940711" y="2063"/>
                </a:lnTo>
                <a:lnTo>
                  <a:pt x="1892211" y="0"/>
                </a:lnTo>
                <a:close/>
              </a:path>
            </a:pathLst>
          </a:custGeom>
          <a:gradFill>
            <a:gsLst>
              <a:gs pos="100000">
                <a:srgbClr val="25BAE7"/>
              </a:gs>
              <a:gs pos="0">
                <a:srgbClr val="25BAE7">
                  <a:alpha val="59000"/>
                </a:srgbClr>
              </a:gs>
            </a:gsLst>
            <a:path path="circle">
              <a:fillToRect l="50000" t="50000" r="50000" b="50000"/>
            </a:path>
          </a:gradFill>
          <a:effectLst>
            <a:outerShdw blurRad="393700" dist="38100" dir="16200000" sx="99000" sy="99000" rotWithShape="0">
              <a:prstClr val="black">
                <a:alpha val="15000"/>
              </a:prst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729949" y="1361851"/>
            <a:ext cx="2454910" cy="2714625"/>
          </a:xfrm>
          <a:custGeom>
            <a:avLst/>
            <a:gdLst/>
            <a:ahLst/>
            <a:cxnLst/>
            <a:rect l="l" t="t" r="r" b="b"/>
            <a:pathLst>
              <a:path w="2454909" h="2714625">
                <a:moveTo>
                  <a:pt x="1892211" y="0"/>
                </a:moveTo>
                <a:lnTo>
                  <a:pt x="0" y="0"/>
                </a:lnTo>
                <a:lnTo>
                  <a:pt x="0" y="2152319"/>
                </a:lnTo>
                <a:lnTo>
                  <a:pt x="2063" y="2200817"/>
                </a:lnTo>
                <a:lnTo>
                  <a:pt x="8140" y="2248170"/>
                </a:lnTo>
                <a:lnTo>
                  <a:pt x="18062" y="2294208"/>
                </a:lnTo>
                <a:lnTo>
                  <a:pt x="31660" y="2338763"/>
                </a:lnTo>
                <a:lnTo>
                  <a:pt x="48767" y="2381667"/>
                </a:lnTo>
                <a:lnTo>
                  <a:pt x="69212" y="2422749"/>
                </a:lnTo>
                <a:lnTo>
                  <a:pt x="92828" y="2461843"/>
                </a:lnTo>
                <a:lnTo>
                  <a:pt x="119445" y="2498779"/>
                </a:lnTo>
                <a:lnTo>
                  <a:pt x="148895" y="2533388"/>
                </a:lnTo>
                <a:lnTo>
                  <a:pt x="181009" y="2565502"/>
                </a:lnTo>
                <a:lnTo>
                  <a:pt x="215619" y="2594952"/>
                </a:lnTo>
                <a:lnTo>
                  <a:pt x="252555" y="2621568"/>
                </a:lnTo>
                <a:lnTo>
                  <a:pt x="291650" y="2645184"/>
                </a:lnTo>
                <a:lnTo>
                  <a:pt x="332734" y="2665629"/>
                </a:lnTo>
                <a:lnTo>
                  <a:pt x="375638" y="2682735"/>
                </a:lnTo>
                <a:lnTo>
                  <a:pt x="420195" y="2696334"/>
                </a:lnTo>
                <a:lnTo>
                  <a:pt x="466235" y="2706256"/>
                </a:lnTo>
                <a:lnTo>
                  <a:pt x="513589" y="2712333"/>
                </a:lnTo>
                <a:lnTo>
                  <a:pt x="562089" y="2714396"/>
                </a:lnTo>
                <a:lnTo>
                  <a:pt x="1892211" y="2714396"/>
                </a:lnTo>
                <a:lnTo>
                  <a:pt x="1940711" y="2712333"/>
                </a:lnTo>
                <a:lnTo>
                  <a:pt x="1988065" y="2706256"/>
                </a:lnTo>
                <a:lnTo>
                  <a:pt x="2034104" y="2696334"/>
                </a:lnTo>
                <a:lnTo>
                  <a:pt x="2078661" y="2682735"/>
                </a:lnTo>
                <a:lnTo>
                  <a:pt x="2121565" y="2665629"/>
                </a:lnTo>
                <a:lnTo>
                  <a:pt x="2162649" y="2645184"/>
                </a:lnTo>
                <a:lnTo>
                  <a:pt x="2201744" y="2621568"/>
                </a:lnTo>
                <a:lnTo>
                  <a:pt x="2238680" y="2594952"/>
                </a:lnTo>
                <a:lnTo>
                  <a:pt x="2273290" y="2565502"/>
                </a:lnTo>
                <a:lnTo>
                  <a:pt x="2305404" y="2533388"/>
                </a:lnTo>
                <a:lnTo>
                  <a:pt x="2334855" y="2498779"/>
                </a:lnTo>
                <a:lnTo>
                  <a:pt x="2361472" y="2461843"/>
                </a:lnTo>
                <a:lnTo>
                  <a:pt x="2385087" y="2422749"/>
                </a:lnTo>
                <a:lnTo>
                  <a:pt x="2405533" y="2381667"/>
                </a:lnTo>
                <a:lnTo>
                  <a:pt x="2422639" y="2338763"/>
                </a:lnTo>
                <a:lnTo>
                  <a:pt x="2436238" y="2294208"/>
                </a:lnTo>
                <a:lnTo>
                  <a:pt x="2446160" y="2248170"/>
                </a:lnTo>
                <a:lnTo>
                  <a:pt x="2452237" y="2200817"/>
                </a:lnTo>
                <a:lnTo>
                  <a:pt x="2454300" y="2152319"/>
                </a:lnTo>
                <a:lnTo>
                  <a:pt x="2454300" y="562089"/>
                </a:lnTo>
                <a:lnTo>
                  <a:pt x="2452237" y="513589"/>
                </a:lnTo>
                <a:lnTo>
                  <a:pt x="2446160" y="466235"/>
                </a:lnTo>
                <a:lnTo>
                  <a:pt x="2436238" y="420195"/>
                </a:lnTo>
                <a:lnTo>
                  <a:pt x="2422639" y="375638"/>
                </a:lnTo>
                <a:lnTo>
                  <a:pt x="2405533" y="332734"/>
                </a:lnTo>
                <a:lnTo>
                  <a:pt x="2385087" y="291650"/>
                </a:lnTo>
                <a:lnTo>
                  <a:pt x="2361472" y="252555"/>
                </a:lnTo>
                <a:lnTo>
                  <a:pt x="2334855" y="215619"/>
                </a:lnTo>
                <a:lnTo>
                  <a:pt x="2305404" y="181009"/>
                </a:lnTo>
                <a:lnTo>
                  <a:pt x="2273290" y="148895"/>
                </a:lnTo>
                <a:lnTo>
                  <a:pt x="2238680" y="119445"/>
                </a:lnTo>
                <a:lnTo>
                  <a:pt x="2201744" y="92828"/>
                </a:lnTo>
                <a:lnTo>
                  <a:pt x="2162649" y="69212"/>
                </a:lnTo>
                <a:lnTo>
                  <a:pt x="2121565" y="48767"/>
                </a:lnTo>
                <a:lnTo>
                  <a:pt x="2078661" y="31660"/>
                </a:lnTo>
                <a:lnTo>
                  <a:pt x="2034104" y="18062"/>
                </a:lnTo>
                <a:lnTo>
                  <a:pt x="1988065" y="8140"/>
                </a:lnTo>
                <a:lnTo>
                  <a:pt x="1940711" y="2063"/>
                </a:lnTo>
                <a:lnTo>
                  <a:pt x="1892211" y="0"/>
                </a:lnTo>
                <a:close/>
              </a:path>
            </a:pathLst>
          </a:custGeom>
          <a:gradFill>
            <a:gsLst>
              <a:gs pos="100000">
                <a:srgbClr val="25BAE7"/>
              </a:gs>
              <a:gs pos="0">
                <a:srgbClr val="25BAE7">
                  <a:alpha val="59000"/>
                </a:srgbClr>
              </a:gs>
            </a:gsLst>
            <a:path path="circle">
              <a:fillToRect l="50000" t="50000" r="50000" b="50000"/>
            </a:path>
          </a:gradFill>
          <a:effectLst>
            <a:outerShdw blurRad="393700" dist="38100" dir="16200000" sx="99000" sy="99000" rotWithShape="0">
              <a:prstClr val="black">
                <a:alpha val="15000"/>
              </a:prst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813349" y="2215833"/>
            <a:ext cx="2598420" cy="3154680"/>
          </a:xfrm>
          <a:custGeom>
            <a:avLst/>
            <a:gdLst/>
            <a:ahLst/>
            <a:cxnLst/>
            <a:rect l="l" t="t" r="r" b="b"/>
            <a:pathLst>
              <a:path w="2598420" h="3154679">
                <a:moveTo>
                  <a:pt x="2036216" y="0"/>
                </a:moveTo>
                <a:lnTo>
                  <a:pt x="0" y="0"/>
                </a:lnTo>
                <a:lnTo>
                  <a:pt x="0" y="2592539"/>
                </a:lnTo>
                <a:lnTo>
                  <a:pt x="2063" y="2641039"/>
                </a:lnTo>
                <a:lnTo>
                  <a:pt x="8140" y="2688393"/>
                </a:lnTo>
                <a:lnTo>
                  <a:pt x="18062" y="2734432"/>
                </a:lnTo>
                <a:lnTo>
                  <a:pt x="31660" y="2778988"/>
                </a:lnTo>
                <a:lnTo>
                  <a:pt x="48767" y="2821892"/>
                </a:lnTo>
                <a:lnTo>
                  <a:pt x="69212" y="2862975"/>
                </a:lnTo>
                <a:lnTo>
                  <a:pt x="92828" y="2902069"/>
                </a:lnTo>
                <a:lnTo>
                  <a:pt x="119445" y="2939004"/>
                </a:lnTo>
                <a:lnTo>
                  <a:pt x="148895" y="2973613"/>
                </a:lnTo>
                <a:lnTo>
                  <a:pt x="181009" y="3005726"/>
                </a:lnTo>
                <a:lnTo>
                  <a:pt x="215619" y="3035176"/>
                </a:lnTo>
                <a:lnTo>
                  <a:pt x="252555" y="3061792"/>
                </a:lnTo>
                <a:lnTo>
                  <a:pt x="291650" y="3085406"/>
                </a:lnTo>
                <a:lnTo>
                  <a:pt x="332734" y="3105851"/>
                </a:lnTo>
                <a:lnTo>
                  <a:pt x="375638" y="3122957"/>
                </a:lnTo>
                <a:lnTo>
                  <a:pt x="420195" y="3136555"/>
                </a:lnTo>
                <a:lnTo>
                  <a:pt x="466235" y="3146476"/>
                </a:lnTo>
                <a:lnTo>
                  <a:pt x="513589" y="3152553"/>
                </a:lnTo>
                <a:lnTo>
                  <a:pt x="562089" y="3154616"/>
                </a:lnTo>
                <a:lnTo>
                  <a:pt x="2036216" y="3154616"/>
                </a:lnTo>
                <a:lnTo>
                  <a:pt x="2084714" y="3152553"/>
                </a:lnTo>
                <a:lnTo>
                  <a:pt x="2132067" y="3146476"/>
                </a:lnTo>
                <a:lnTo>
                  <a:pt x="2178105" y="3136555"/>
                </a:lnTo>
                <a:lnTo>
                  <a:pt x="2222661" y="3122957"/>
                </a:lnTo>
                <a:lnTo>
                  <a:pt x="2265565" y="3105851"/>
                </a:lnTo>
                <a:lnTo>
                  <a:pt x="2306649" y="3085406"/>
                </a:lnTo>
                <a:lnTo>
                  <a:pt x="2345744" y="3061792"/>
                </a:lnTo>
                <a:lnTo>
                  <a:pt x="2382680" y="3035176"/>
                </a:lnTo>
                <a:lnTo>
                  <a:pt x="2417290" y="3005726"/>
                </a:lnTo>
                <a:lnTo>
                  <a:pt x="2449405" y="2973613"/>
                </a:lnTo>
                <a:lnTo>
                  <a:pt x="2478856" y="2939004"/>
                </a:lnTo>
                <a:lnTo>
                  <a:pt x="2505474" y="2902069"/>
                </a:lnTo>
                <a:lnTo>
                  <a:pt x="2529090" y="2862975"/>
                </a:lnTo>
                <a:lnTo>
                  <a:pt x="2549536" y="2821892"/>
                </a:lnTo>
                <a:lnTo>
                  <a:pt x="2566643" y="2778988"/>
                </a:lnTo>
                <a:lnTo>
                  <a:pt x="2580242" y="2734432"/>
                </a:lnTo>
                <a:lnTo>
                  <a:pt x="2590165" y="2688393"/>
                </a:lnTo>
                <a:lnTo>
                  <a:pt x="2596242" y="2641039"/>
                </a:lnTo>
                <a:lnTo>
                  <a:pt x="2598305" y="2592539"/>
                </a:lnTo>
                <a:lnTo>
                  <a:pt x="2598305" y="562076"/>
                </a:lnTo>
                <a:lnTo>
                  <a:pt x="2596242" y="513578"/>
                </a:lnTo>
                <a:lnTo>
                  <a:pt x="2590165" y="466226"/>
                </a:lnTo>
                <a:lnTo>
                  <a:pt x="2580242" y="420187"/>
                </a:lnTo>
                <a:lnTo>
                  <a:pt x="2566643" y="375632"/>
                </a:lnTo>
                <a:lnTo>
                  <a:pt x="2549536" y="332729"/>
                </a:lnTo>
                <a:lnTo>
                  <a:pt x="2529090" y="291646"/>
                </a:lnTo>
                <a:lnTo>
                  <a:pt x="2505474" y="252552"/>
                </a:lnTo>
                <a:lnTo>
                  <a:pt x="2478856" y="215617"/>
                </a:lnTo>
                <a:lnTo>
                  <a:pt x="2449405" y="181007"/>
                </a:lnTo>
                <a:lnTo>
                  <a:pt x="2417290" y="148894"/>
                </a:lnTo>
                <a:lnTo>
                  <a:pt x="2382680" y="119444"/>
                </a:lnTo>
                <a:lnTo>
                  <a:pt x="2345744" y="92827"/>
                </a:lnTo>
                <a:lnTo>
                  <a:pt x="2306649" y="69212"/>
                </a:lnTo>
                <a:lnTo>
                  <a:pt x="2265565" y="48766"/>
                </a:lnTo>
                <a:lnTo>
                  <a:pt x="2222661" y="31660"/>
                </a:lnTo>
                <a:lnTo>
                  <a:pt x="2178105" y="18062"/>
                </a:lnTo>
                <a:lnTo>
                  <a:pt x="2132067" y="8140"/>
                </a:lnTo>
                <a:lnTo>
                  <a:pt x="2084714" y="2063"/>
                </a:lnTo>
                <a:lnTo>
                  <a:pt x="2036216" y="0"/>
                </a:lnTo>
                <a:close/>
              </a:path>
            </a:pathLst>
          </a:custGeom>
          <a:solidFill>
            <a:srgbClr val="FFFFFF">
              <a:alpha val="91000"/>
            </a:srgbClr>
          </a:solidFill>
          <a:effectLst>
            <a:outerShdw blurRad="381000" dist="38100" dir="5400000" algn="t" rotWithShape="0">
              <a:prstClr val="black">
                <a:alpha val="20000"/>
              </a:prst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771650" y="2215833"/>
            <a:ext cx="2598420" cy="3154680"/>
          </a:xfrm>
          <a:custGeom>
            <a:avLst/>
            <a:gdLst/>
            <a:ahLst/>
            <a:cxnLst/>
            <a:rect l="l" t="t" r="r" b="b"/>
            <a:pathLst>
              <a:path w="2598420" h="3154679">
                <a:moveTo>
                  <a:pt x="2036216" y="0"/>
                </a:moveTo>
                <a:lnTo>
                  <a:pt x="0" y="0"/>
                </a:lnTo>
                <a:lnTo>
                  <a:pt x="0" y="2592539"/>
                </a:lnTo>
                <a:lnTo>
                  <a:pt x="2063" y="2641039"/>
                </a:lnTo>
                <a:lnTo>
                  <a:pt x="8140" y="2688393"/>
                </a:lnTo>
                <a:lnTo>
                  <a:pt x="18062" y="2734432"/>
                </a:lnTo>
                <a:lnTo>
                  <a:pt x="31660" y="2778988"/>
                </a:lnTo>
                <a:lnTo>
                  <a:pt x="48767" y="2821892"/>
                </a:lnTo>
                <a:lnTo>
                  <a:pt x="69212" y="2862975"/>
                </a:lnTo>
                <a:lnTo>
                  <a:pt x="92828" y="2902069"/>
                </a:lnTo>
                <a:lnTo>
                  <a:pt x="119445" y="2939004"/>
                </a:lnTo>
                <a:lnTo>
                  <a:pt x="148895" y="2973613"/>
                </a:lnTo>
                <a:lnTo>
                  <a:pt x="181009" y="3005726"/>
                </a:lnTo>
                <a:lnTo>
                  <a:pt x="215619" y="3035176"/>
                </a:lnTo>
                <a:lnTo>
                  <a:pt x="252555" y="3061792"/>
                </a:lnTo>
                <a:lnTo>
                  <a:pt x="291650" y="3085406"/>
                </a:lnTo>
                <a:lnTo>
                  <a:pt x="332734" y="3105851"/>
                </a:lnTo>
                <a:lnTo>
                  <a:pt x="375638" y="3122957"/>
                </a:lnTo>
                <a:lnTo>
                  <a:pt x="420195" y="3136555"/>
                </a:lnTo>
                <a:lnTo>
                  <a:pt x="466235" y="3146476"/>
                </a:lnTo>
                <a:lnTo>
                  <a:pt x="513589" y="3152553"/>
                </a:lnTo>
                <a:lnTo>
                  <a:pt x="562089" y="3154616"/>
                </a:lnTo>
                <a:lnTo>
                  <a:pt x="2036216" y="3154616"/>
                </a:lnTo>
                <a:lnTo>
                  <a:pt x="2084714" y="3152553"/>
                </a:lnTo>
                <a:lnTo>
                  <a:pt x="2132067" y="3146476"/>
                </a:lnTo>
                <a:lnTo>
                  <a:pt x="2178105" y="3136555"/>
                </a:lnTo>
                <a:lnTo>
                  <a:pt x="2222661" y="3122957"/>
                </a:lnTo>
                <a:lnTo>
                  <a:pt x="2265565" y="3105851"/>
                </a:lnTo>
                <a:lnTo>
                  <a:pt x="2306649" y="3085406"/>
                </a:lnTo>
                <a:lnTo>
                  <a:pt x="2345744" y="3061792"/>
                </a:lnTo>
                <a:lnTo>
                  <a:pt x="2382680" y="3035176"/>
                </a:lnTo>
                <a:lnTo>
                  <a:pt x="2417290" y="3005726"/>
                </a:lnTo>
                <a:lnTo>
                  <a:pt x="2449405" y="2973613"/>
                </a:lnTo>
                <a:lnTo>
                  <a:pt x="2478856" y="2939004"/>
                </a:lnTo>
                <a:lnTo>
                  <a:pt x="2505474" y="2902069"/>
                </a:lnTo>
                <a:lnTo>
                  <a:pt x="2529090" y="2862975"/>
                </a:lnTo>
                <a:lnTo>
                  <a:pt x="2549536" y="2821892"/>
                </a:lnTo>
                <a:lnTo>
                  <a:pt x="2566643" y="2778988"/>
                </a:lnTo>
                <a:lnTo>
                  <a:pt x="2580242" y="2734432"/>
                </a:lnTo>
                <a:lnTo>
                  <a:pt x="2590165" y="2688393"/>
                </a:lnTo>
                <a:lnTo>
                  <a:pt x="2596242" y="2641039"/>
                </a:lnTo>
                <a:lnTo>
                  <a:pt x="2598305" y="2592539"/>
                </a:lnTo>
                <a:lnTo>
                  <a:pt x="2598305" y="562076"/>
                </a:lnTo>
                <a:lnTo>
                  <a:pt x="2596242" y="513578"/>
                </a:lnTo>
                <a:lnTo>
                  <a:pt x="2590165" y="466226"/>
                </a:lnTo>
                <a:lnTo>
                  <a:pt x="2580242" y="420187"/>
                </a:lnTo>
                <a:lnTo>
                  <a:pt x="2566643" y="375632"/>
                </a:lnTo>
                <a:lnTo>
                  <a:pt x="2549536" y="332729"/>
                </a:lnTo>
                <a:lnTo>
                  <a:pt x="2529090" y="291646"/>
                </a:lnTo>
                <a:lnTo>
                  <a:pt x="2505474" y="252552"/>
                </a:lnTo>
                <a:lnTo>
                  <a:pt x="2478856" y="215617"/>
                </a:lnTo>
                <a:lnTo>
                  <a:pt x="2449405" y="181007"/>
                </a:lnTo>
                <a:lnTo>
                  <a:pt x="2417290" y="148894"/>
                </a:lnTo>
                <a:lnTo>
                  <a:pt x="2382680" y="119444"/>
                </a:lnTo>
                <a:lnTo>
                  <a:pt x="2345744" y="92827"/>
                </a:lnTo>
                <a:lnTo>
                  <a:pt x="2306649" y="69212"/>
                </a:lnTo>
                <a:lnTo>
                  <a:pt x="2265565" y="48766"/>
                </a:lnTo>
                <a:lnTo>
                  <a:pt x="2222661" y="31660"/>
                </a:lnTo>
                <a:lnTo>
                  <a:pt x="2178105" y="18062"/>
                </a:lnTo>
                <a:lnTo>
                  <a:pt x="2132067" y="8140"/>
                </a:lnTo>
                <a:lnTo>
                  <a:pt x="2084714" y="2063"/>
                </a:lnTo>
                <a:lnTo>
                  <a:pt x="2036216" y="0"/>
                </a:lnTo>
                <a:close/>
              </a:path>
            </a:pathLst>
          </a:custGeom>
          <a:solidFill>
            <a:srgbClr val="FFFFFF">
              <a:alpha val="91000"/>
            </a:srgbClr>
          </a:solidFill>
          <a:effectLst>
            <a:outerShdw blurRad="381000" dist="38100" dir="5400000" algn="t" rotWithShape="0">
              <a:prstClr val="black">
                <a:alpha val="20000"/>
              </a:prst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729949" y="2215833"/>
            <a:ext cx="2598420" cy="3154680"/>
          </a:xfrm>
          <a:custGeom>
            <a:avLst/>
            <a:gdLst/>
            <a:ahLst/>
            <a:cxnLst/>
            <a:rect l="l" t="t" r="r" b="b"/>
            <a:pathLst>
              <a:path w="2598420" h="3154679">
                <a:moveTo>
                  <a:pt x="2036216" y="0"/>
                </a:moveTo>
                <a:lnTo>
                  <a:pt x="0" y="0"/>
                </a:lnTo>
                <a:lnTo>
                  <a:pt x="0" y="2592539"/>
                </a:lnTo>
                <a:lnTo>
                  <a:pt x="2063" y="2641039"/>
                </a:lnTo>
                <a:lnTo>
                  <a:pt x="8140" y="2688393"/>
                </a:lnTo>
                <a:lnTo>
                  <a:pt x="18062" y="2734432"/>
                </a:lnTo>
                <a:lnTo>
                  <a:pt x="31660" y="2778988"/>
                </a:lnTo>
                <a:lnTo>
                  <a:pt x="48767" y="2821892"/>
                </a:lnTo>
                <a:lnTo>
                  <a:pt x="69212" y="2862975"/>
                </a:lnTo>
                <a:lnTo>
                  <a:pt x="92828" y="2902069"/>
                </a:lnTo>
                <a:lnTo>
                  <a:pt x="119445" y="2939004"/>
                </a:lnTo>
                <a:lnTo>
                  <a:pt x="148895" y="2973613"/>
                </a:lnTo>
                <a:lnTo>
                  <a:pt x="181009" y="3005726"/>
                </a:lnTo>
                <a:lnTo>
                  <a:pt x="215619" y="3035176"/>
                </a:lnTo>
                <a:lnTo>
                  <a:pt x="252555" y="3061792"/>
                </a:lnTo>
                <a:lnTo>
                  <a:pt x="291650" y="3085406"/>
                </a:lnTo>
                <a:lnTo>
                  <a:pt x="332734" y="3105851"/>
                </a:lnTo>
                <a:lnTo>
                  <a:pt x="375638" y="3122957"/>
                </a:lnTo>
                <a:lnTo>
                  <a:pt x="420195" y="3136555"/>
                </a:lnTo>
                <a:lnTo>
                  <a:pt x="466235" y="3146476"/>
                </a:lnTo>
                <a:lnTo>
                  <a:pt x="513589" y="3152553"/>
                </a:lnTo>
                <a:lnTo>
                  <a:pt x="562089" y="3154616"/>
                </a:lnTo>
                <a:lnTo>
                  <a:pt x="2036216" y="3154616"/>
                </a:lnTo>
                <a:lnTo>
                  <a:pt x="2084714" y="3152553"/>
                </a:lnTo>
                <a:lnTo>
                  <a:pt x="2132067" y="3146476"/>
                </a:lnTo>
                <a:lnTo>
                  <a:pt x="2178105" y="3136555"/>
                </a:lnTo>
                <a:lnTo>
                  <a:pt x="2222661" y="3122957"/>
                </a:lnTo>
                <a:lnTo>
                  <a:pt x="2265565" y="3105851"/>
                </a:lnTo>
                <a:lnTo>
                  <a:pt x="2306649" y="3085406"/>
                </a:lnTo>
                <a:lnTo>
                  <a:pt x="2345744" y="3061792"/>
                </a:lnTo>
                <a:lnTo>
                  <a:pt x="2382680" y="3035176"/>
                </a:lnTo>
                <a:lnTo>
                  <a:pt x="2417290" y="3005726"/>
                </a:lnTo>
                <a:lnTo>
                  <a:pt x="2449405" y="2973613"/>
                </a:lnTo>
                <a:lnTo>
                  <a:pt x="2478856" y="2939004"/>
                </a:lnTo>
                <a:lnTo>
                  <a:pt x="2505474" y="2902069"/>
                </a:lnTo>
                <a:lnTo>
                  <a:pt x="2529090" y="2862975"/>
                </a:lnTo>
                <a:lnTo>
                  <a:pt x="2549536" y="2821892"/>
                </a:lnTo>
                <a:lnTo>
                  <a:pt x="2566643" y="2778988"/>
                </a:lnTo>
                <a:lnTo>
                  <a:pt x="2580242" y="2734432"/>
                </a:lnTo>
                <a:lnTo>
                  <a:pt x="2590165" y="2688393"/>
                </a:lnTo>
                <a:lnTo>
                  <a:pt x="2596242" y="2641039"/>
                </a:lnTo>
                <a:lnTo>
                  <a:pt x="2598305" y="2592539"/>
                </a:lnTo>
                <a:lnTo>
                  <a:pt x="2598305" y="562076"/>
                </a:lnTo>
                <a:lnTo>
                  <a:pt x="2596242" y="513578"/>
                </a:lnTo>
                <a:lnTo>
                  <a:pt x="2590165" y="466226"/>
                </a:lnTo>
                <a:lnTo>
                  <a:pt x="2580242" y="420187"/>
                </a:lnTo>
                <a:lnTo>
                  <a:pt x="2566643" y="375632"/>
                </a:lnTo>
                <a:lnTo>
                  <a:pt x="2549536" y="332729"/>
                </a:lnTo>
                <a:lnTo>
                  <a:pt x="2529090" y="291646"/>
                </a:lnTo>
                <a:lnTo>
                  <a:pt x="2505474" y="252552"/>
                </a:lnTo>
                <a:lnTo>
                  <a:pt x="2478856" y="215617"/>
                </a:lnTo>
                <a:lnTo>
                  <a:pt x="2449405" y="181007"/>
                </a:lnTo>
                <a:lnTo>
                  <a:pt x="2417290" y="148894"/>
                </a:lnTo>
                <a:lnTo>
                  <a:pt x="2382680" y="119444"/>
                </a:lnTo>
                <a:lnTo>
                  <a:pt x="2345744" y="92827"/>
                </a:lnTo>
                <a:lnTo>
                  <a:pt x="2306649" y="69212"/>
                </a:lnTo>
                <a:lnTo>
                  <a:pt x="2265565" y="48766"/>
                </a:lnTo>
                <a:lnTo>
                  <a:pt x="2222661" y="31660"/>
                </a:lnTo>
                <a:lnTo>
                  <a:pt x="2178105" y="18062"/>
                </a:lnTo>
                <a:lnTo>
                  <a:pt x="2132067" y="8140"/>
                </a:lnTo>
                <a:lnTo>
                  <a:pt x="2084714" y="2063"/>
                </a:lnTo>
                <a:lnTo>
                  <a:pt x="2036216" y="0"/>
                </a:lnTo>
                <a:close/>
              </a:path>
            </a:pathLst>
          </a:custGeom>
          <a:solidFill>
            <a:srgbClr val="FFFFFF">
              <a:alpha val="91000"/>
            </a:srgbClr>
          </a:solidFill>
          <a:effectLst>
            <a:outerShdw blurRad="381000" dist="38100" dir="5400000" algn="t" rotWithShape="0">
              <a:prstClr val="black">
                <a:alpha val="20000"/>
              </a:prst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31470" y="1543988"/>
            <a:ext cx="178879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Смарт-фонды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989859" y="1543988"/>
            <a:ext cx="178879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Инве</a:t>
            </a:r>
            <a:r>
              <a:rPr kumimoji="0" sz="1600" b="1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</a:t>
            </a:r>
            <a:r>
              <a:rPr kumimoji="0" sz="16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тиционный  </a:t>
            </a:r>
            <a:r>
              <a:rPr kumimoji="0" sz="1600" b="1" i="0" u="none" strike="noStrike" kern="1200" cap="none" spc="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ЛЕГО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48248" y="1543988"/>
            <a:ext cx="152019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Р</a:t>
            </a:r>
            <a:r>
              <a:rPr kumimoji="0" sz="1600" b="1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е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к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омен</a:t>
            </a:r>
            <a:r>
              <a:rPr kumimoji="0" sz="16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д</a:t>
            </a:r>
            <a:r>
              <a:rPr kumimoji="0" sz="16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ации  </a:t>
            </a:r>
            <a:r>
              <a:rPr kumimoji="0" sz="1600" b="1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по</a:t>
            </a:r>
            <a:r>
              <a:rPr kumimoji="0" sz="1600" b="1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6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сборке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74320" y="2584936"/>
            <a:ext cx="2073275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67055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Хочу</a:t>
            </a:r>
            <a:r>
              <a:rPr kumimoji="0" sz="14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эффективно  </a:t>
            </a:r>
            <a:r>
              <a:rPr kumimoji="0" sz="14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инвестировать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без </a:t>
            </a:r>
            <a:r>
              <a:rPr kumimoji="0" sz="14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знаний и</a:t>
            </a:r>
            <a:r>
              <a:rPr kumimoji="0" sz="1400" b="0" i="0" u="none" strike="noStrike" kern="1200" cap="none" spc="-2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0" i="0" u="none" strike="noStrike" kern="1200" cap="none" spc="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опыта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989706" y="2661136"/>
            <a:ext cx="170561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Хочу </a:t>
            </a:r>
            <a:r>
              <a:rPr kumimoji="0" sz="14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реализовать  </a:t>
            </a:r>
            <a:r>
              <a:rPr kumimoji="0" sz="1400" b="0" i="0" u="none" strike="noStrike" kern="1200" cap="none" spc="3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свои</a:t>
            </a:r>
            <a:r>
              <a:rPr kumimoji="0" sz="14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0" i="0" u="none" strike="noStrike" kern="1200" cap="none" spc="2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идеи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031292" y="4257881"/>
            <a:ext cx="194310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1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Готовое</a:t>
            </a:r>
            <a:r>
              <a:rPr kumimoji="0" sz="1400" b="1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1" i="0" u="none" strike="noStrike" kern="1200" cap="none" spc="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решение</a:t>
            </a:r>
            <a:r>
              <a:rPr kumimoji="0" sz="14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под </a:t>
            </a:r>
            <a:r>
              <a:rPr kumimoji="0" sz="1400" b="1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риск-  </a:t>
            </a:r>
            <a:r>
              <a:rPr kumimoji="0" sz="14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профиль</a:t>
            </a:r>
            <a:r>
              <a:rPr kumimoji="0" sz="14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клиента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989529" y="4257881"/>
            <a:ext cx="2005964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Биржевые</a:t>
            </a:r>
            <a:r>
              <a:rPr kumimoji="0" sz="14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фонды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для</a:t>
            </a:r>
            <a:r>
              <a:rPr kumimoji="0" sz="1400" b="1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самостоятельного  </a:t>
            </a:r>
            <a:r>
              <a:rPr kumimoji="0" sz="14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инвестировния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48069" y="3786944"/>
            <a:ext cx="1950085" cy="1267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RESEARCH</a:t>
            </a: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12700" marR="34417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по </a:t>
            </a:r>
            <a:r>
              <a:rPr kumimoji="0" sz="13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модельному  </a:t>
            </a:r>
            <a:r>
              <a:rPr kumimoji="0" sz="13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портф</a:t>
            </a:r>
            <a:r>
              <a:rPr kumimoji="0" sz="13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е</a:t>
            </a:r>
            <a:r>
              <a:rPr kumimoji="0" sz="1300" b="1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лю-</a:t>
            </a:r>
            <a:r>
              <a:rPr kumimoji="0" sz="13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к</a:t>
            </a:r>
            <a:r>
              <a:rPr kumimoji="0" sz="1300" b="1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о</a:t>
            </a:r>
            <a:r>
              <a:rPr kumimoji="0" sz="13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р</a:t>
            </a:r>
            <a:r>
              <a:rPr kumimoji="0" sz="13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зине  </a:t>
            </a:r>
            <a:r>
              <a:rPr kumimoji="0" sz="1300" b="1" i="0" u="none" strike="noStrike" kern="1200" cap="none" spc="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БПИФ</a:t>
            </a: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12700" marR="0" lvl="0" indent="0" algn="l" defTabSz="914400" rtl="0" eaLnBrk="1" fontAlgn="auto" latinLnBrk="0" hangingPunct="1">
              <a:lnSpc>
                <a:spcPts val="11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от </a:t>
            </a:r>
            <a:r>
              <a:rPr kumimoji="0" sz="10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ведущих</a:t>
            </a:r>
            <a:r>
              <a:rPr kumimoji="0" sz="10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0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портфельных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управляющих </a:t>
            </a:r>
            <a:r>
              <a:rPr kumimoji="0" sz="10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Сбер</a:t>
            </a:r>
            <a:r>
              <a:rPr kumimoji="0" sz="1000" b="0" i="0" u="none" strike="noStrike" kern="1200" cap="none" spc="-1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0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управление  </a:t>
            </a:r>
            <a:r>
              <a:rPr kumimoji="0" sz="10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активами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311049" y="3399445"/>
            <a:ext cx="0" cy="814069"/>
          </a:xfrm>
          <a:custGeom>
            <a:avLst/>
            <a:gdLst/>
            <a:ahLst/>
            <a:cxnLst/>
            <a:rect l="l" t="t" r="r" b="b"/>
            <a:pathLst>
              <a:path h="814070">
                <a:moveTo>
                  <a:pt x="0" y="0"/>
                </a:moveTo>
                <a:lnTo>
                  <a:pt x="0" y="813600"/>
                </a:lnTo>
              </a:path>
            </a:pathLst>
          </a:custGeom>
          <a:ln w="12700">
            <a:solidFill>
              <a:srgbClr val="14DA4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269349" y="3399445"/>
            <a:ext cx="0" cy="814069"/>
          </a:xfrm>
          <a:custGeom>
            <a:avLst/>
            <a:gdLst/>
            <a:ahLst/>
            <a:cxnLst/>
            <a:rect l="l" t="t" r="r" b="b"/>
            <a:pathLst>
              <a:path h="814070">
                <a:moveTo>
                  <a:pt x="0" y="0"/>
                </a:moveTo>
                <a:lnTo>
                  <a:pt x="0" y="813600"/>
                </a:lnTo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7814819" y="2293124"/>
            <a:ext cx="2196894" cy="15000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004454" y="3399447"/>
            <a:ext cx="1602105" cy="1403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349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0" i="0" u="none" strike="noStrike" kern="1200" cap="none" spc="25" normalizeH="0" baseline="0" noProof="0" dirty="0">
                <a:ln>
                  <a:noFill/>
                </a:ln>
                <a:solidFill>
                  <a:srgbClr val="00703C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Подробнее о</a:t>
            </a:r>
            <a:r>
              <a:rPr kumimoji="0" sz="700" b="0" i="0" u="none" strike="noStrike" kern="1200" cap="none" spc="-100" normalizeH="0" baseline="0" noProof="0" dirty="0">
                <a:ln>
                  <a:noFill/>
                </a:ln>
                <a:solidFill>
                  <a:srgbClr val="00703C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700" b="0" i="0" u="none" strike="noStrike" kern="1200" cap="none" spc="10" normalizeH="0" baseline="0" noProof="0" dirty="0">
                <a:ln>
                  <a:noFill/>
                </a:ln>
                <a:solidFill>
                  <a:srgbClr val="00703C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стратегии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0115014" y="537775"/>
            <a:ext cx="179845" cy="908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0316923" y="537777"/>
            <a:ext cx="337604" cy="909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0676581" y="537773"/>
            <a:ext cx="162529" cy="897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0861161" y="537781"/>
            <a:ext cx="82486" cy="897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0965704" y="537773"/>
            <a:ext cx="63500" cy="90170"/>
          </a:xfrm>
          <a:custGeom>
            <a:avLst/>
            <a:gdLst/>
            <a:ahLst/>
            <a:cxnLst/>
            <a:rect l="l" t="t" r="r" b="b"/>
            <a:pathLst>
              <a:path w="63500" h="90170">
                <a:moveTo>
                  <a:pt x="62090" y="0"/>
                </a:moveTo>
                <a:lnTo>
                  <a:pt x="0" y="0"/>
                </a:lnTo>
                <a:lnTo>
                  <a:pt x="0" y="89788"/>
                </a:lnTo>
                <a:lnTo>
                  <a:pt x="63499" y="89788"/>
                </a:lnTo>
                <a:lnTo>
                  <a:pt x="63499" y="75044"/>
                </a:lnTo>
                <a:lnTo>
                  <a:pt x="16040" y="75044"/>
                </a:lnTo>
                <a:lnTo>
                  <a:pt x="16040" y="50926"/>
                </a:lnTo>
                <a:lnTo>
                  <a:pt x="57340" y="50926"/>
                </a:lnTo>
                <a:lnTo>
                  <a:pt x="57340" y="36182"/>
                </a:lnTo>
                <a:lnTo>
                  <a:pt x="16040" y="36182"/>
                </a:lnTo>
                <a:lnTo>
                  <a:pt x="16040" y="14757"/>
                </a:lnTo>
                <a:lnTo>
                  <a:pt x="62090" y="14757"/>
                </a:lnTo>
                <a:lnTo>
                  <a:pt x="62090" y="0"/>
                </a:lnTo>
                <a:close/>
              </a:path>
            </a:pathLst>
          </a:custGeom>
          <a:solidFill>
            <a:srgbClr val="21A03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1068329" y="537777"/>
            <a:ext cx="358641" cy="897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11449030" y="537777"/>
            <a:ext cx="279620" cy="8979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11750728" y="537781"/>
            <a:ext cx="82473" cy="897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0121535" y="420686"/>
            <a:ext cx="347421" cy="9043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9931031" y="392671"/>
            <a:ext cx="146443" cy="14644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9976387" y="421133"/>
            <a:ext cx="94589" cy="6372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title"/>
          </p:nvPr>
        </p:nvSpPr>
        <p:spPr>
          <a:xfrm>
            <a:off x="1027003" y="405252"/>
            <a:ext cx="734123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800" dirty="0">
                <a:solidFill>
                  <a:schemeClr val="accent1"/>
                </a:solidFill>
                <a:latin typeface="+mj-lt"/>
                <a:cs typeface="+mj-cs"/>
              </a:rPr>
              <a:t>Будущее – за синергией УК и брокера</a:t>
            </a:r>
            <a:endParaRPr sz="2800" dirty="0">
              <a:solidFill>
                <a:schemeClr val="accent1"/>
              </a:solidFill>
              <a:latin typeface="+mj-lt"/>
              <a:cs typeface="+mj-cs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2041047" y="3536248"/>
            <a:ext cx="540385" cy="540385"/>
          </a:xfrm>
          <a:custGeom>
            <a:avLst/>
            <a:gdLst/>
            <a:ahLst/>
            <a:cxnLst/>
            <a:rect l="l" t="t" r="r" b="b"/>
            <a:pathLst>
              <a:path w="540385" h="540385">
                <a:moveTo>
                  <a:pt x="270001" y="0"/>
                </a:moveTo>
                <a:lnTo>
                  <a:pt x="221470" y="4349"/>
                </a:lnTo>
                <a:lnTo>
                  <a:pt x="175792" y="16891"/>
                </a:lnTo>
                <a:lnTo>
                  <a:pt x="133730" y="36861"/>
                </a:lnTo>
                <a:lnTo>
                  <a:pt x="96046" y="63499"/>
                </a:lnTo>
                <a:lnTo>
                  <a:pt x="63503" y="96040"/>
                </a:lnTo>
                <a:lnTo>
                  <a:pt x="36864" y="133724"/>
                </a:lnTo>
                <a:lnTo>
                  <a:pt x="16892" y="175787"/>
                </a:lnTo>
                <a:lnTo>
                  <a:pt x="4350" y="221467"/>
                </a:lnTo>
                <a:lnTo>
                  <a:pt x="0" y="270002"/>
                </a:lnTo>
                <a:lnTo>
                  <a:pt x="4350" y="318533"/>
                </a:lnTo>
                <a:lnTo>
                  <a:pt x="16892" y="364211"/>
                </a:lnTo>
                <a:lnTo>
                  <a:pt x="36864" y="406273"/>
                </a:lnTo>
                <a:lnTo>
                  <a:pt x="63503" y="443957"/>
                </a:lnTo>
                <a:lnTo>
                  <a:pt x="96046" y="476500"/>
                </a:lnTo>
                <a:lnTo>
                  <a:pt x="133730" y="503139"/>
                </a:lnTo>
                <a:lnTo>
                  <a:pt x="175792" y="523111"/>
                </a:lnTo>
                <a:lnTo>
                  <a:pt x="221470" y="535653"/>
                </a:lnTo>
                <a:lnTo>
                  <a:pt x="270001" y="540004"/>
                </a:lnTo>
                <a:lnTo>
                  <a:pt x="318533" y="535653"/>
                </a:lnTo>
                <a:lnTo>
                  <a:pt x="364211" y="523111"/>
                </a:lnTo>
                <a:lnTo>
                  <a:pt x="406273" y="503139"/>
                </a:lnTo>
                <a:lnTo>
                  <a:pt x="443957" y="476500"/>
                </a:lnTo>
                <a:lnTo>
                  <a:pt x="476500" y="443957"/>
                </a:lnTo>
                <a:lnTo>
                  <a:pt x="503139" y="406273"/>
                </a:lnTo>
                <a:lnTo>
                  <a:pt x="523111" y="364211"/>
                </a:lnTo>
                <a:lnTo>
                  <a:pt x="535653" y="318533"/>
                </a:lnTo>
                <a:lnTo>
                  <a:pt x="540004" y="270002"/>
                </a:lnTo>
                <a:lnTo>
                  <a:pt x="535653" y="221467"/>
                </a:lnTo>
                <a:lnTo>
                  <a:pt x="523111" y="175787"/>
                </a:lnTo>
                <a:lnTo>
                  <a:pt x="503139" y="133724"/>
                </a:lnTo>
                <a:lnTo>
                  <a:pt x="476500" y="96040"/>
                </a:lnTo>
                <a:lnTo>
                  <a:pt x="443957" y="63499"/>
                </a:lnTo>
                <a:lnTo>
                  <a:pt x="406273" y="36861"/>
                </a:lnTo>
                <a:lnTo>
                  <a:pt x="364211" y="16891"/>
                </a:lnTo>
                <a:lnTo>
                  <a:pt x="318533" y="4349"/>
                </a:lnTo>
                <a:lnTo>
                  <a:pt x="270001" y="0"/>
                </a:lnTo>
                <a:close/>
              </a:path>
            </a:pathLst>
          </a:custGeom>
          <a:solidFill>
            <a:srgbClr val="14DA4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2150117" y="3676912"/>
            <a:ext cx="322183" cy="25869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5005697" y="3536248"/>
            <a:ext cx="540385" cy="540385"/>
          </a:xfrm>
          <a:custGeom>
            <a:avLst/>
            <a:gdLst/>
            <a:ahLst/>
            <a:cxnLst/>
            <a:rect l="l" t="t" r="r" b="b"/>
            <a:pathLst>
              <a:path w="540384" h="540385">
                <a:moveTo>
                  <a:pt x="270001" y="0"/>
                </a:moveTo>
                <a:lnTo>
                  <a:pt x="221470" y="4349"/>
                </a:lnTo>
                <a:lnTo>
                  <a:pt x="175792" y="16891"/>
                </a:lnTo>
                <a:lnTo>
                  <a:pt x="133730" y="36861"/>
                </a:lnTo>
                <a:lnTo>
                  <a:pt x="96046" y="63499"/>
                </a:lnTo>
                <a:lnTo>
                  <a:pt x="63503" y="96040"/>
                </a:lnTo>
                <a:lnTo>
                  <a:pt x="36864" y="133724"/>
                </a:lnTo>
                <a:lnTo>
                  <a:pt x="16892" y="175787"/>
                </a:lnTo>
                <a:lnTo>
                  <a:pt x="4350" y="221467"/>
                </a:lnTo>
                <a:lnTo>
                  <a:pt x="0" y="270002"/>
                </a:lnTo>
                <a:lnTo>
                  <a:pt x="4350" y="318533"/>
                </a:lnTo>
                <a:lnTo>
                  <a:pt x="16892" y="364211"/>
                </a:lnTo>
                <a:lnTo>
                  <a:pt x="36864" y="406273"/>
                </a:lnTo>
                <a:lnTo>
                  <a:pt x="63503" y="443957"/>
                </a:lnTo>
                <a:lnTo>
                  <a:pt x="96046" y="476500"/>
                </a:lnTo>
                <a:lnTo>
                  <a:pt x="133730" y="503139"/>
                </a:lnTo>
                <a:lnTo>
                  <a:pt x="175792" y="523111"/>
                </a:lnTo>
                <a:lnTo>
                  <a:pt x="221470" y="535653"/>
                </a:lnTo>
                <a:lnTo>
                  <a:pt x="270001" y="540004"/>
                </a:lnTo>
                <a:lnTo>
                  <a:pt x="318536" y="535653"/>
                </a:lnTo>
                <a:lnTo>
                  <a:pt x="364216" y="523111"/>
                </a:lnTo>
                <a:lnTo>
                  <a:pt x="406279" y="503139"/>
                </a:lnTo>
                <a:lnTo>
                  <a:pt x="443963" y="476500"/>
                </a:lnTo>
                <a:lnTo>
                  <a:pt x="476504" y="443957"/>
                </a:lnTo>
                <a:lnTo>
                  <a:pt x="503142" y="406273"/>
                </a:lnTo>
                <a:lnTo>
                  <a:pt x="523112" y="364211"/>
                </a:lnTo>
                <a:lnTo>
                  <a:pt x="535654" y="318533"/>
                </a:lnTo>
                <a:lnTo>
                  <a:pt x="540004" y="270002"/>
                </a:lnTo>
                <a:lnTo>
                  <a:pt x="535654" y="221467"/>
                </a:lnTo>
                <a:lnTo>
                  <a:pt x="523112" y="175787"/>
                </a:lnTo>
                <a:lnTo>
                  <a:pt x="503142" y="133724"/>
                </a:lnTo>
                <a:lnTo>
                  <a:pt x="476504" y="96040"/>
                </a:lnTo>
                <a:lnTo>
                  <a:pt x="443963" y="63499"/>
                </a:lnTo>
                <a:lnTo>
                  <a:pt x="406279" y="36861"/>
                </a:lnTo>
                <a:lnTo>
                  <a:pt x="364216" y="16891"/>
                </a:lnTo>
                <a:lnTo>
                  <a:pt x="318536" y="4349"/>
                </a:lnTo>
                <a:lnTo>
                  <a:pt x="270001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5141052" y="3635521"/>
            <a:ext cx="269875" cy="315595"/>
          </a:xfrm>
          <a:custGeom>
            <a:avLst/>
            <a:gdLst/>
            <a:ahLst/>
            <a:cxnLst/>
            <a:rect l="l" t="t" r="r" b="b"/>
            <a:pathLst>
              <a:path w="269875" h="315595">
                <a:moveTo>
                  <a:pt x="73431" y="33934"/>
                </a:moveTo>
                <a:lnTo>
                  <a:pt x="69024" y="33934"/>
                </a:lnTo>
                <a:lnTo>
                  <a:pt x="66916" y="34886"/>
                </a:lnTo>
                <a:lnTo>
                  <a:pt x="469" y="110096"/>
                </a:lnTo>
                <a:lnTo>
                  <a:pt x="0" y="113271"/>
                </a:lnTo>
                <a:lnTo>
                  <a:pt x="2514" y="118859"/>
                </a:lnTo>
                <a:lnTo>
                  <a:pt x="5206" y="120599"/>
                </a:lnTo>
                <a:lnTo>
                  <a:pt x="27698" y="120599"/>
                </a:lnTo>
                <a:lnTo>
                  <a:pt x="27698" y="313182"/>
                </a:lnTo>
                <a:lnTo>
                  <a:pt x="29768" y="315239"/>
                </a:lnTo>
                <a:lnTo>
                  <a:pt x="239534" y="315239"/>
                </a:lnTo>
                <a:lnTo>
                  <a:pt x="241592" y="313182"/>
                </a:lnTo>
                <a:lnTo>
                  <a:pt x="241592" y="306019"/>
                </a:lnTo>
                <a:lnTo>
                  <a:pt x="36918" y="306019"/>
                </a:lnTo>
                <a:lnTo>
                  <a:pt x="36918" y="113436"/>
                </a:lnTo>
                <a:lnTo>
                  <a:pt x="34848" y="111379"/>
                </a:lnTo>
                <a:lnTo>
                  <a:pt x="11645" y="111379"/>
                </a:lnTo>
                <a:lnTo>
                  <a:pt x="71234" y="43929"/>
                </a:lnTo>
                <a:lnTo>
                  <a:pt x="83529" y="43929"/>
                </a:lnTo>
                <a:lnTo>
                  <a:pt x="75539" y="34886"/>
                </a:lnTo>
                <a:lnTo>
                  <a:pt x="73431" y="33934"/>
                </a:lnTo>
                <a:close/>
              </a:path>
              <a:path w="269875" h="315595">
                <a:moveTo>
                  <a:pt x="83529" y="43929"/>
                </a:moveTo>
                <a:lnTo>
                  <a:pt x="71234" y="43929"/>
                </a:lnTo>
                <a:lnTo>
                  <a:pt x="130809" y="111379"/>
                </a:lnTo>
                <a:lnTo>
                  <a:pt x="107607" y="111379"/>
                </a:lnTo>
                <a:lnTo>
                  <a:pt x="105536" y="113436"/>
                </a:lnTo>
                <a:lnTo>
                  <a:pt x="105536" y="306019"/>
                </a:lnTo>
                <a:lnTo>
                  <a:pt x="114757" y="306019"/>
                </a:lnTo>
                <a:lnTo>
                  <a:pt x="114757" y="120599"/>
                </a:lnTo>
                <a:lnTo>
                  <a:pt x="137248" y="120599"/>
                </a:lnTo>
                <a:lnTo>
                  <a:pt x="139941" y="118859"/>
                </a:lnTo>
                <a:lnTo>
                  <a:pt x="142455" y="113271"/>
                </a:lnTo>
                <a:lnTo>
                  <a:pt x="141985" y="110096"/>
                </a:lnTo>
                <a:lnTo>
                  <a:pt x="93929" y="55702"/>
                </a:lnTo>
                <a:lnTo>
                  <a:pt x="100080" y="48742"/>
                </a:lnTo>
                <a:lnTo>
                  <a:pt x="87782" y="48742"/>
                </a:lnTo>
                <a:lnTo>
                  <a:pt x="83529" y="43929"/>
                </a:lnTo>
                <a:close/>
              </a:path>
              <a:path w="269875" h="315595">
                <a:moveTo>
                  <a:pt x="146596" y="9994"/>
                </a:moveTo>
                <a:lnTo>
                  <a:pt x="134302" y="9994"/>
                </a:lnTo>
                <a:lnTo>
                  <a:pt x="193890" y="77444"/>
                </a:lnTo>
                <a:lnTo>
                  <a:pt x="170675" y="77444"/>
                </a:lnTo>
                <a:lnTo>
                  <a:pt x="168617" y="79502"/>
                </a:lnTo>
                <a:lnTo>
                  <a:pt x="168617" y="155346"/>
                </a:lnTo>
                <a:lnTo>
                  <a:pt x="127317" y="202107"/>
                </a:lnTo>
                <a:lnTo>
                  <a:pt x="126834" y="205270"/>
                </a:lnTo>
                <a:lnTo>
                  <a:pt x="129362" y="210858"/>
                </a:lnTo>
                <a:lnTo>
                  <a:pt x="132041" y="212598"/>
                </a:lnTo>
                <a:lnTo>
                  <a:pt x="154533" y="212598"/>
                </a:lnTo>
                <a:lnTo>
                  <a:pt x="154533" y="306019"/>
                </a:lnTo>
                <a:lnTo>
                  <a:pt x="163753" y="306019"/>
                </a:lnTo>
                <a:lnTo>
                  <a:pt x="163753" y="205447"/>
                </a:lnTo>
                <a:lnTo>
                  <a:pt x="161696" y="203377"/>
                </a:lnTo>
                <a:lnTo>
                  <a:pt x="138480" y="203377"/>
                </a:lnTo>
                <a:lnTo>
                  <a:pt x="190135" y="144919"/>
                </a:lnTo>
                <a:lnTo>
                  <a:pt x="177838" y="144919"/>
                </a:lnTo>
                <a:lnTo>
                  <a:pt x="177838" y="86664"/>
                </a:lnTo>
                <a:lnTo>
                  <a:pt x="200329" y="86664"/>
                </a:lnTo>
                <a:lnTo>
                  <a:pt x="203009" y="84924"/>
                </a:lnTo>
                <a:lnTo>
                  <a:pt x="205536" y="79336"/>
                </a:lnTo>
                <a:lnTo>
                  <a:pt x="205054" y="76161"/>
                </a:lnTo>
                <a:lnTo>
                  <a:pt x="146596" y="9994"/>
                </a:lnTo>
                <a:close/>
              </a:path>
              <a:path w="269875" h="315595">
                <a:moveTo>
                  <a:pt x="239534" y="267741"/>
                </a:moveTo>
                <a:lnTo>
                  <a:pt x="234441" y="267741"/>
                </a:lnTo>
                <a:lnTo>
                  <a:pt x="232371" y="269811"/>
                </a:lnTo>
                <a:lnTo>
                  <a:pt x="232371" y="306019"/>
                </a:lnTo>
                <a:lnTo>
                  <a:pt x="241592" y="306019"/>
                </a:lnTo>
                <a:lnTo>
                  <a:pt x="241592" y="269811"/>
                </a:lnTo>
                <a:lnTo>
                  <a:pt x="239534" y="267741"/>
                </a:lnTo>
                <a:close/>
              </a:path>
              <a:path w="269875" h="315595">
                <a:moveTo>
                  <a:pt x="210373" y="135940"/>
                </a:moveTo>
                <a:lnTo>
                  <a:pt x="198069" y="135940"/>
                </a:lnTo>
                <a:lnTo>
                  <a:pt x="257644" y="203377"/>
                </a:lnTo>
                <a:lnTo>
                  <a:pt x="234441" y="203377"/>
                </a:lnTo>
                <a:lnTo>
                  <a:pt x="232371" y="205447"/>
                </a:lnTo>
                <a:lnTo>
                  <a:pt x="232371" y="253631"/>
                </a:lnTo>
                <a:lnTo>
                  <a:pt x="234441" y="255689"/>
                </a:lnTo>
                <a:lnTo>
                  <a:pt x="239534" y="255689"/>
                </a:lnTo>
                <a:lnTo>
                  <a:pt x="241592" y="253631"/>
                </a:lnTo>
                <a:lnTo>
                  <a:pt x="241592" y="212598"/>
                </a:lnTo>
                <a:lnTo>
                  <a:pt x="264083" y="212598"/>
                </a:lnTo>
                <a:lnTo>
                  <a:pt x="266776" y="210858"/>
                </a:lnTo>
                <a:lnTo>
                  <a:pt x="269303" y="205270"/>
                </a:lnTo>
                <a:lnTo>
                  <a:pt x="268820" y="202107"/>
                </a:lnTo>
                <a:lnTo>
                  <a:pt x="210373" y="135940"/>
                </a:lnTo>
                <a:close/>
              </a:path>
              <a:path w="269875" h="315595">
                <a:moveTo>
                  <a:pt x="200266" y="125945"/>
                </a:moveTo>
                <a:lnTo>
                  <a:pt x="195859" y="125945"/>
                </a:lnTo>
                <a:lnTo>
                  <a:pt x="193763" y="126885"/>
                </a:lnTo>
                <a:lnTo>
                  <a:pt x="177838" y="144919"/>
                </a:lnTo>
                <a:lnTo>
                  <a:pt x="190135" y="144919"/>
                </a:lnTo>
                <a:lnTo>
                  <a:pt x="198069" y="135940"/>
                </a:lnTo>
                <a:lnTo>
                  <a:pt x="210373" y="135940"/>
                </a:lnTo>
                <a:lnTo>
                  <a:pt x="202374" y="126885"/>
                </a:lnTo>
                <a:lnTo>
                  <a:pt x="200266" y="125945"/>
                </a:lnTo>
                <a:close/>
              </a:path>
              <a:path w="269875" h="315595">
                <a:moveTo>
                  <a:pt x="104520" y="32905"/>
                </a:moveTo>
                <a:lnTo>
                  <a:pt x="101612" y="33083"/>
                </a:lnTo>
                <a:lnTo>
                  <a:pt x="87782" y="48742"/>
                </a:lnTo>
                <a:lnTo>
                  <a:pt x="100080" y="48742"/>
                </a:lnTo>
                <a:lnTo>
                  <a:pt x="108521" y="39192"/>
                </a:lnTo>
                <a:lnTo>
                  <a:pt x="108330" y="36271"/>
                </a:lnTo>
                <a:lnTo>
                  <a:pt x="104520" y="32905"/>
                </a:lnTo>
                <a:close/>
              </a:path>
              <a:path w="269875" h="315595">
                <a:moveTo>
                  <a:pt x="136512" y="0"/>
                </a:moveTo>
                <a:lnTo>
                  <a:pt x="132105" y="0"/>
                </a:lnTo>
                <a:lnTo>
                  <a:pt x="129997" y="952"/>
                </a:lnTo>
                <a:lnTo>
                  <a:pt x="112394" y="20866"/>
                </a:lnTo>
                <a:lnTo>
                  <a:pt x="112585" y="23787"/>
                </a:lnTo>
                <a:lnTo>
                  <a:pt x="116395" y="27152"/>
                </a:lnTo>
                <a:lnTo>
                  <a:pt x="119303" y="26974"/>
                </a:lnTo>
                <a:lnTo>
                  <a:pt x="134302" y="9994"/>
                </a:lnTo>
                <a:lnTo>
                  <a:pt x="146596" y="9994"/>
                </a:lnTo>
                <a:lnTo>
                  <a:pt x="138607" y="952"/>
                </a:lnTo>
                <a:lnTo>
                  <a:pt x="1365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7477948" y="1711250"/>
            <a:ext cx="0" cy="264795"/>
          </a:xfrm>
          <a:custGeom>
            <a:avLst/>
            <a:gdLst/>
            <a:ahLst/>
            <a:cxnLst/>
            <a:rect l="l" t="t" r="r" b="b"/>
            <a:pathLst>
              <a:path h="264794">
                <a:moveTo>
                  <a:pt x="0" y="0"/>
                </a:moveTo>
                <a:lnTo>
                  <a:pt x="0" y="264198"/>
                </a:lnTo>
              </a:path>
            </a:pathLst>
          </a:custGeom>
          <a:ln w="508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7345846" y="1843350"/>
            <a:ext cx="264795" cy="0"/>
          </a:xfrm>
          <a:custGeom>
            <a:avLst/>
            <a:gdLst/>
            <a:ahLst/>
            <a:cxnLst/>
            <a:rect l="l" t="t" r="r" b="b"/>
            <a:pathLst>
              <a:path w="264795">
                <a:moveTo>
                  <a:pt x="0" y="0"/>
                </a:moveTo>
                <a:lnTo>
                  <a:pt x="264198" y="0"/>
                </a:lnTo>
              </a:path>
            </a:pathLst>
          </a:custGeom>
          <a:ln w="508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object 6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50" b="0" i="0" u="none" strike="noStrike" kern="1200" cap="none" spc="90" normalizeH="0" baseline="0" noProof="0" dirty="0">
                <a:ln>
                  <a:noFill/>
                </a:ln>
                <a:solidFill>
                  <a:srgbClr val="83EB9D"/>
                </a:solidFill>
                <a:effectLst/>
                <a:uLnTx/>
                <a:uFillTx/>
                <a:latin typeface="Trebuchet MS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sz="1450" b="0" i="0" u="none" strike="noStrike" kern="1200" cap="none" spc="90" normalizeH="0" baseline="0" noProof="0" dirty="0">
              <a:ln>
                <a:noFill/>
              </a:ln>
              <a:solidFill>
                <a:srgbClr val="83EB9D"/>
              </a:solidFill>
              <a:effectLst/>
              <a:uLnTx/>
              <a:uFillTx/>
              <a:latin typeface="Trebuchet MS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57670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115014" y="537775"/>
            <a:ext cx="179845" cy="908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316923" y="537777"/>
            <a:ext cx="337604" cy="909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676581" y="537773"/>
            <a:ext cx="162529" cy="897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861161" y="537781"/>
            <a:ext cx="82486" cy="897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965704" y="537773"/>
            <a:ext cx="63500" cy="90170"/>
          </a:xfrm>
          <a:custGeom>
            <a:avLst/>
            <a:gdLst/>
            <a:ahLst/>
            <a:cxnLst/>
            <a:rect l="l" t="t" r="r" b="b"/>
            <a:pathLst>
              <a:path w="63500" h="90170">
                <a:moveTo>
                  <a:pt x="62090" y="0"/>
                </a:moveTo>
                <a:lnTo>
                  <a:pt x="0" y="0"/>
                </a:lnTo>
                <a:lnTo>
                  <a:pt x="0" y="89788"/>
                </a:lnTo>
                <a:lnTo>
                  <a:pt x="63499" y="89788"/>
                </a:lnTo>
                <a:lnTo>
                  <a:pt x="63499" y="75044"/>
                </a:lnTo>
                <a:lnTo>
                  <a:pt x="16040" y="75044"/>
                </a:lnTo>
                <a:lnTo>
                  <a:pt x="16040" y="50926"/>
                </a:lnTo>
                <a:lnTo>
                  <a:pt x="57340" y="50926"/>
                </a:lnTo>
                <a:lnTo>
                  <a:pt x="57340" y="36182"/>
                </a:lnTo>
                <a:lnTo>
                  <a:pt x="16040" y="36182"/>
                </a:lnTo>
                <a:lnTo>
                  <a:pt x="16040" y="14757"/>
                </a:lnTo>
                <a:lnTo>
                  <a:pt x="62090" y="14757"/>
                </a:lnTo>
                <a:lnTo>
                  <a:pt x="62090" y="0"/>
                </a:lnTo>
                <a:close/>
              </a:path>
            </a:pathLst>
          </a:custGeom>
          <a:solidFill>
            <a:srgbClr val="21A03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068329" y="537777"/>
            <a:ext cx="358641" cy="897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449030" y="537777"/>
            <a:ext cx="279620" cy="897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750728" y="537781"/>
            <a:ext cx="82473" cy="897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121535" y="420686"/>
            <a:ext cx="347421" cy="904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931031" y="392671"/>
            <a:ext cx="146443" cy="14644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976387" y="421133"/>
            <a:ext cx="94589" cy="6372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308790" y="2597537"/>
            <a:ext cx="2338070" cy="2338070"/>
          </a:xfrm>
          <a:custGeom>
            <a:avLst/>
            <a:gdLst/>
            <a:ahLst/>
            <a:cxnLst/>
            <a:rect l="l" t="t" r="r" b="b"/>
            <a:pathLst>
              <a:path w="2338070" h="2338070">
                <a:moveTo>
                  <a:pt x="1601959" y="1432291"/>
                </a:moveTo>
                <a:lnTo>
                  <a:pt x="734067" y="1432291"/>
                </a:lnTo>
                <a:lnTo>
                  <a:pt x="777544" y="1437873"/>
                </a:lnTo>
                <a:lnTo>
                  <a:pt x="818719" y="1454608"/>
                </a:lnTo>
                <a:lnTo>
                  <a:pt x="855283" y="1482493"/>
                </a:lnTo>
                <a:lnTo>
                  <a:pt x="883162" y="1519032"/>
                </a:lnTo>
                <a:lnTo>
                  <a:pt x="899892" y="1560192"/>
                </a:lnTo>
                <a:lnTo>
                  <a:pt x="905470" y="1603663"/>
                </a:lnTo>
                <a:lnTo>
                  <a:pt x="899891" y="1647135"/>
                </a:lnTo>
                <a:lnTo>
                  <a:pt x="883150" y="1688295"/>
                </a:lnTo>
                <a:lnTo>
                  <a:pt x="855244" y="1724834"/>
                </a:lnTo>
                <a:lnTo>
                  <a:pt x="813503" y="1759511"/>
                </a:lnTo>
                <a:lnTo>
                  <a:pt x="753949" y="1769691"/>
                </a:lnTo>
                <a:lnTo>
                  <a:pt x="735872" y="1773497"/>
                </a:lnTo>
                <a:lnTo>
                  <a:pt x="698778" y="1791007"/>
                </a:lnTo>
                <a:lnTo>
                  <a:pt x="670487" y="1820954"/>
                </a:lnTo>
                <a:lnTo>
                  <a:pt x="667504" y="1836354"/>
                </a:lnTo>
                <a:lnTo>
                  <a:pt x="670487" y="1851757"/>
                </a:lnTo>
                <a:lnTo>
                  <a:pt x="679438" y="1865258"/>
                </a:lnTo>
                <a:lnTo>
                  <a:pt x="1139966" y="2325785"/>
                </a:lnTo>
                <a:lnTo>
                  <a:pt x="1153489" y="2334729"/>
                </a:lnTo>
                <a:lnTo>
                  <a:pt x="1168903" y="2337711"/>
                </a:lnTo>
                <a:lnTo>
                  <a:pt x="1184307" y="2334729"/>
                </a:lnTo>
                <a:lnTo>
                  <a:pt x="1197802" y="2325785"/>
                </a:lnTo>
                <a:lnTo>
                  <a:pt x="1658367" y="1865258"/>
                </a:lnTo>
                <a:lnTo>
                  <a:pt x="1667304" y="1851746"/>
                </a:lnTo>
                <a:lnTo>
                  <a:pt x="1670281" y="1836345"/>
                </a:lnTo>
                <a:lnTo>
                  <a:pt x="1667299" y="1820951"/>
                </a:lnTo>
                <a:lnTo>
                  <a:pt x="1638795" y="1790796"/>
                </a:lnTo>
                <a:lnTo>
                  <a:pt x="1601707" y="1773304"/>
                </a:lnTo>
                <a:lnTo>
                  <a:pt x="1573240" y="1767940"/>
                </a:lnTo>
                <a:lnTo>
                  <a:pt x="1547506" y="1761604"/>
                </a:lnTo>
                <a:lnTo>
                  <a:pt x="1482307" y="1724656"/>
                </a:lnTo>
                <a:lnTo>
                  <a:pt x="1454415" y="1688105"/>
                </a:lnTo>
                <a:lnTo>
                  <a:pt x="1437680" y="1646933"/>
                </a:lnTo>
                <a:lnTo>
                  <a:pt x="1432104" y="1603452"/>
                </a:lnTo>
                <a:lnTo>
                  <a:pt x="1437687" y="1559975"/>
                </a:lnTo>
                <a:lnTo>
                  <a:pt x="1454429" y="1518813"/>
                </a:lnTo>
                <a:lnTo>
                  <a:pt x="1482332" y="1482277"/>
                </a:lnTo>
                <a:lnTo>
                  <a:pt x="1518887" y="1454392"/>
                </a:lnTo>
                <a:lnTo>
                  <a:pt x="1560056" y="1437663"/>
                </a:lnTo>
                <a:lnTo>
                  <a:pt x="1601959" y="1432291"/>
                </a:lnTo>
                <a:close/>
              </a:path>
              <a:path w="2338070" h="2338070">
                <a:moveTo>
                  <a:pt x="2091530" y="1432090"/>
                </a:moveTo>
                <a:lnTo>
                  <a:pt x="1603532" y="1432090"/>
                </a:lnTo>
                <a:lnTo>
                  <a:pt x="1647005" y="1437669"/>
                </a:lnTo>
                <a:lnTo>
                  <a:pt x="1688168" y="1454399"/>
                </a:lnTo>
                <a:lnTo>
                  <a:pt x="1724712" y="1482277"/>
                </a:lnTo>
                <a:lnTo>
                  <a:pt x="1759377" y="1524028"/>
                </a:lnTo>
                <a:lnTo>
                  <a:pt x="1769543" y="1583572"/>
                </a:lnTo>
                <a:lnTo>
                  <a:pt x="1773351" y="1601664"/>
                </a:lnTo>
                <a:lnTo>
                  <a:pt x="1790879" y="1638747"/>
                </a:lnTo>
                <a:lnTo>
                  <a:pt x="1820990" y="1667208"/>
                </a:lnTo>
                <a:lnTo>
                  <a:pt x="1836438" y="1670194"/>
                </a:lnTo>
                <a:lnTo>
                  <a:pt x="1851818" y="1667230"/>
                </a:lnTo>
                <a:lnTo>
                  <a:pt x="1865377" y="1658273"/>
                </a:lnTo>
                <a:lnTo>
                  <a:pt x="2091530" y="1432090"/>
                </a:lnTo>
                <a:close/>
              </a:path>
              <a:path w="2338070" h="2338070">
                <a:moveTo>
                  <a:pt x="414518" y="243116"/>
                </a:moveTo>
                <a:lnTo>
                  <a:pt x="370998" y="248703"/>
                </a:lnTo>
                <a:lnTo>
                  <a:pt x="329871" y="265413"/>
                </a:lnTo>
                <a:lnTo>
                  <a:pt x="293279" y="293341"/>
                </a:lnTo>
                <a:lnTo>
                  <a:pt x="265431" y="329853"/>
                </a:lnTo>
                <a:lnTo>
                  <a:pt x="248705" y="371022"/>
                </a:lnTo>
                <a:lnTo>
                  <a:pt x="243130" y="414501"/>
                </a:lnTo>
                <a:lnTo>
                  <a:pt x="248705" y="457980"/>
                </a:lnTo>
                <a:lnTo>
                  <a:pt x="265431" y="499152"/>
                </a:lnTo>
                <a:lnTo>
                  <a:pt x="293308" y="535708"/>
                </a:lnTo>
                <a:lnTo>
                  <a:pt x="335062" y="570374"/>
                </a:lnTo>
                <a:lnTo>
                  <a:pt x="394651" y="580556"/>
                </a:lnTo>
                <a:lnTo>
                  <a:pt x="412711" y="584349"/>
                </a:lnTo>
                <a:lnTo>
                  <a:pt x="449805" y="601834"/>
                </a:lnTo>
                <a:lnTo>
                  <a:pt x="481411" y="635097"/>
                </a:lnTo>
                <a:lnTo>
                  <a:pt x="484393" y="650495"/>
                </a:lnTo>
                <a:lnTo>
                  <a:pt x="481416" y="665891"/>
                </a:lnTo>
                <a:lnTo>
                  <a:pt x="472479" y="679383"/>
                </a:lnTo>
                <a:lnTo>
                  <a:pt x="11926" y="1139961"/>
                </a:lnTo>
                <a:lnTo>
                  <a:pt x="2982" y="1153440"/>
                </a:lnTo>
                <a:lnTo>
                  <a:pt x="0" y="1168833"/>
                </a:lnTo>
                <a:lnTo>
                  <a:pt x="2977" y="1184233"/>
                </a:lnTo>
                <a:lnTo>
                  <a:pt x="11914" y="1197733"/>
                </a:lnTo>
                <a:lnTo>
                  <a:pt x="472505" y="1658299"/>
                </a:lnTo>
                <a:lnTo>
                  <a:pt x="485953" y="1667208"/>
                </a:lnTo>
                <a:lnTo>
                  <a:pt x="501353" y="1670194"/>
                </a:lnTo>
                <a:lnTo>
                  <a:pt x="516777" y="1667208"/>
                </a:lnTo>
                <a:lnTo>
                  <a:pt x="546740" y="1638926"/>
                </a:lnTo>
                <a:lnTo>
                  <a:pt x="564228" y="1601845"/>
                </a:lnTo>
                <a:lnTo>
                  <a:pt x="569601" y="1573379"/>
                </a:lnTo>
                <a:lnTo>
                  <a:pt x="575929" y="1547656"/>
                </a:lnTo>
                <a:lnTo>
                  <a:pt x="612890" y="1482493"/>
                </a:lnTo>
                <a:lnTo>
                  <a:pt x="649433" y="1454598"/>
                </a:lnTo>
                <a:lnTo>
                  <a:pt x="690595" y="1437865"/>
                </a:lnTo>
                <a:lnTo>
                  <a:pt x="734067" y="1432291"/>
                </a:lnTo>
                <a:lnTo>
                  <a:pt x="1601959" y="1432291"/>
                </a:lnTo>
                <a:lnTo>
                  <a:pt x="1603532" y="1432090"/>
                </a:lnTo>
                <a:lnTo>
                  <a:pt x="2091530" y="1432090"/>
                </a:lnTo>
                <a:lnTo>
                  <a:pt x="2325854" y="1197733"/>
                </a:lnTo>
                <a:lnTo>
                  <a:pt x="2334794" y="1184232"/>
                </a:lnTo>
                <a:lnTo>
                  <a:pt x="2337769" y="1168828"/>
                </a:lnTo>
                <a:lnTo>
                  <a:pt x="2334787" y="1153424"/>
                </a:lnTo>
                <a:lnTo>
                  <a:pt x="2325854" y="1139923"/>
                </a:lnTo>
                <a:lnTo>
                  <a:pt x="1865288" y="679383"/>
                </a:lnTo>
                <a:lnTo>
                  <a:pt x="1856357" y="665889"/>
                </a:lnTo>
                <a:lnTo>
                  <a:pt x="1853377" y="650490"/>
                </a:lnTo>
                <a:lnTo>
                  <a:pt x="1856353" y="635092"/>
                </a:lnTo>
                <a:lnTo>
                  <a:pt x="1865288" y="621598"/>
                </a:lnTo>
                <a:lnTo>
                  <a:pt x="1897999" y="599703"/>
                </a:lnTo>
                <a:lnTo>
                  <a:pt x="1935214" y="588438"/>
                </a:lnTo>
                <a:lnTo>
                  <a:pt x="1945597" y="586884"/>
                </a:lnTo>
                <a:lnTo>
                  <a:pt x="1971361" y="580551"/>
                </a:lnTo>
                <a:lnTo>
                  <a:pt x="2004373" y="566959"/>
                </a:lnTo>
                <a:lnTo>
                  <a:pt x="2036573" y="543594"/>
                </a:lnTo>
                <a:lnTo>
                  <a:pt x="2064461" y="507043"/>
                </a:lnTo>
                <a:lnTo>
                  <a:pt x="2073671" y="484382"/>
                </a:lnTo>
                <a:lnTo>
                  <a:pt x="650527" y="484382"/>
                </a:lnTo>
                <a:lnTo>
                  <a:pt x="635110" y="481386"/>
                </a:lnTo>
                <a:lnTo>
                  <a:pt x="601884" y="449800"/>
                </a:lnTo>
                <a:lnTo>
                  <a:pt x="584377" y="412717"/>
                </a:lnTo>
                <a:lnTo>
                  <a:pt x="579021" y="384272"/>
                </a:lnTo>
                <a:lnTo>
                  <a:pt x="572681" y="358535"/>
                </a:lnTo>
                <a:lnTo>
                  <a:pt x="559070" y="325528"/>
                </a:lnTo>
                <a:lnTo>
                  <a:pt x="535700" y="293341"/>
                </a:lnTo>
                <a:lnTo>
                  <a:pt x="499153" y="265446"/>
                </a:lnTo>
                <a:lnTo>
                  <a:pt x="457990" y="248703"/>
                </a:lnTo>
                <a:lnTo>
                  <a:pt x="414518" y="243116"/>
                </a:lnTo>
                <a:close/>
              </a:path>
              <a:path w="2338070" h="2338070">
                <a:moveTo>
                  <a:pt x="1168906" y="0"/>
                </a:moveTo>
                <a:lnTo>
                  <a:pt x="1153494" y="2983"/>
                </a:lnTo>
                <a:lnTo>
                  <a:pt x="1139978" y="11934"/>
                </a:lnTo>
                <a:lnTo>
                  <a:pt x="679451" y="472462"/>
                </a:lnTo>
                <a:lnTo>
                  <a:pt x="665932" y="481404"/>
                </a:lnTo>
                <a:lnTo>
                  <a:pt x="650527" y="484382"/>
                </a:lnTo>
                <a:lnTo>
                  <a:pt x="2073671" y="484382"/>
                </a:lnTo>
                <a:lnTo>
                  <a:pt x="1687221" y="484366"/>
                </a:lnTo>
                <a:lnTo>
                  <a:pt x="1671815" y="481386"/>
                </a:lnTo>
                <a:lnTo>
                  <a:pt x="1658316" y="472449"/>
                </a:lnTo>
                <a:lnTo>
                  <a:pt x="1197814" y="11934"/>
                </a:lnTo>
                <a:lnTo>
                  <a:pt x="1184313" y="2983"/>
                </a:lnTo>
                <a:lnTo>
                  <a:pt x="1168906" y="0"/>
                </a:lnTo>
                <a:close/>
              </a:path>
              <a:path w="2338070" h="2338070">
                <a:moveTo>
                  <a:pt x="1915375" y="251007"/>
                </a:moveTo>
                <a:lnTo>
                  <a:pt x="1871887" y="256587"/>
                </a:lnTo>
                <a:lnTo>
                  <a:pt x="1830714" y="273322"/>
                </a:lnTo>
                <a:lnTo>
                  <a:pt x="1794156" y="301215"/>
                </a:lnTo>
                <a:lnTo>
                  <a:pt x="1759524" y="342934"/>
                </a:lnTo>
                <a:lnTo>
                  <a:pt x="1749350" y="402497"/>
                </a:lnTo>
                <a:lnTo>
                  <a:pt x="1745532" y="420578"/>
                </a:lnTo>
                <a:lnTo>
                  <a:pt x="1728024" y="457654"/>
                </a:lnTo>
                <a:lnTo>
                  <a:pt x="1687221" y="484366"/>
                </a:lnTo>
                <a:lnTo>
                  <a:pt x="2073678" y="484366"/>
                </a:lnTo>
                <a:lnTo>
                  <a:pt x="2081195" y="465871"/>
                </a:lnTo>
                <a:lnTo>
                  <a:pt x="2086775" y="422390"/>
                </a:lnTo>
                <a:lnTo>
                  <a:pt x="2081198" y="378913"/>
                </a:lnTo>
                <a:lnTo>
                  <a:pt x="2064465" y="337751"/>
                </a:lnTo>
                <a:lnTo>
                  <a:pt x="2036556" y="301202"/>
                </a:lnTo>
                <a:lnTo>
                  <a:pt x="2000005" y="273315"/>
                </a:lnTo>
                <a:lnTo>
                  <a:pt x="1958829" y="256583"/>
                </a:lnTo>
                <a:lnTo>
                  <a:pt x="1915375" y="251007"/>
                </a:lnTo>
                <a:close/>
              </a:path>
            </a:pathLst>
          </a:custGeom>
          <a:solidFill>
            <a:srgbClr val="FFFFFF">
              <a:alpha val="33998"/>
            </a:srgbClr>
          </a:solidFill>
          <a:effectLst>
            <a:outerShdw blurRad="279400" sx="102000" sy="102000" algn="ctr" rotWithShape="0">
              <a:prstClr val="black">
                <a:alpha val="18000"/>
              </a:prst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749120" y="1416181"/>
            <a:ext cx="2338070" cy="2338070"/>
          </a:xfrm>
          <a:custGeom>
            <a:avLst/>
            <a:gdLst/>
            <a:ahLst/>
            <a:cxnLst/>
            <a:rect l="l" t="t" r="r" b="b"/>
            <a:pathLst>
              <a:path w="2338070" h="2338070">
                <a:moveTo>
                  <a:pt x="2073642" y="1853352"/>
                </a:moveTo>
                <a:lnTo>
                  <a:pt x="650517" y="1853352"/>
                </a:lnTo>
                <a:lnTo>
                  <a:pt x="665933" y="1856334"/>
                </a:lnTo>
                <a:lnTo>
                  <a:pt x="679446" y="1865271"/>
                </a:lnTo>
                <a:lnTo>
                  <a:pt x="1139974" y="2325811"/>
                </a:lnTo>
                <a:lnTo>
                  <a:pt x="1153477" y="2334757"/>
                </a:lnTo>
                <a:lnTo>
                  <a:pt x="1168874" y="2337731"/>
                </a:lnTo>
                <a:lnTo>
                  <a:pt x="1184274" y="2334746"/>
                </a:lnTo>
                <a:lnTo>
                  <a:pt x="1197784" y="2325811"/>
                </a:lnTo>
                <a:lnTo>
                  <a:pt x="1658331" y="1865258"/>
                </a:lnTo>
                <a:lnTo>
                  <a:pt x="1671840" y="1856328"/>
                </a:lnTo>
                <a:lnTo>
                  <a:pt x="1687212" y="1853355"/>
                </a:lnTo>
                <a:lnTo>
                  <a:pt x="2073643" y="1853355"/>
                </a:lnTo>
                <a:close/>
              </a:path>
              <a:path w="2338070" h="2338070">
                <a:moveTo>
                  <a:pt x="501351" y="667537"/>
                </a:moveTo>
                <a:lnTo>
                  <a:pt x="11934" y="1139986"/>
                </a:lnTo>
                <a:lnTo>
                  <a:pt x="0" y="1168893"/>
                </a:lnTo>
                <a:lnTo>
                  <a:pt x="2980" y="1184297"/>
                </a:lnTo>
                <a:lnTo>
                  <a:pt x="11934" y="1197810"/>
                </a:lnTo>
                <a:lnTo>
                  <a:pt x="472449" y="1658324"/>
                </a:lnTo>
                <a:lnTo>
                  <a:pt x="481393" y="1671838"/>
                </a:lnTo>
                <a:lnTo>
                  <a:pt x="484374" y="1687245"/>
                </a:lnTo>
                <a:lnTo>
                  <a:pt x="481393" y="1702648"/>
                </a:lnTo>
                <a:lnTo>
                  <a:pt x="472449" y="1716147"/>
                </a:lnTo>
                <a:lnTo>
                  <a:pt x="431857" y="1745945"/>
                </a:lnTo>
                <a:lnTo>
                  <a:pt x="394623" y="1757232"/>
                </a:lnTo>
                <a:lnTo>
                  <a:pt x="357879" y="1761340"/>
                </a:lnTo>
                <a:lnTo>
                  <a:pt x="335079" y="1767381"/>
                </a:lnTo>
                <a:lnTo>
                  <a:pt x="293328" y="1802076"/>
                </a:lnTo>
                <a:lnTo>
                  <a:pt x="265436" y="1838607"/>
                </a:lnTo>
                <a:lnTo>
                  <a:pt x="248700" y="1879768"/>
                </a:lnTo>
                <a:lnTo>
                  <a:pt x="243122" y="1923245"/>
                </a:lnTo>
                <a:lnTo>
                  <a:pt x="248700" y="1966725"/>
                </a:lnTo>
                <a:lnTo>
                  <a:pt x="265436" y="2007895"/>
                </a:lnTo>
                <a:lnTo>
                  <a:pt x="293328" y="2044442"/>
                </a:lnTo>
                <a:lnTo>
                  <a:pt x="329864" y="2072313"/>
                </a:lnTo>
                <a:lnTo>
                  <a:pt x="371027" y="2089034"/>
                </a:lnTo>
                <a:lnTo>
                  <a:pt x="414505" y="2094603"/>
                </a:lnTo>
                <a:lnTo>
                  <a:pt x="457988" y="2089017"/>
                </a:lnTo>
                <a:lnTo>
                  <a:pt x="499163" y="2072277"/>
                </a:lnTo>
                <a:lnTo>
                  <a:pt x="535720" y="2044379"/>
                </a:lnTo>
                <a:lnTo>
                  <a:pt x="559072" y="2012205"/>
                </a:lnTo>
                <a:lnTo>
                  <a:pt x="578995" y="1953462"/>
                </a:lnTo>
                <a:lnTo>
                  <a:pt x="580551" y="1943084"/>
                </a:lnTo>
                <a:lnTo>
                  <a:pt x="584360" y="1924998"/>
                </a:lnTo>
                <a:lnTo>
                  <a:pt x="601863" y="1887916"/>
                </a:lnTo>
                <a:lnTo>
                  <a:pt x="635112" y="1856328"/>
                </a:lnTo>
                <a:lnTo>
                  <a:pt x="650517" y="1853352"/>
                </a:lnTo>
                <a:lnTo>
                  <a:pt x="2073642" y="1853352"/>
                </a:lnTo>
                <a:lnTo>
                  <a:pt x="2064434" y="1830699"/>
                </a:lnTo>
                <a:lnTo>
                  <a:pt x="2036556" y="1794163"/>
                </a:lnTo>
                <a:lnTo>
                  <a:pt x="2004360" y="1770803"/>
                </a:lnTo>
                <a:lnTo>
                  <a:pt x="1945601" y="1750865"/>
                </a:lnTo>
                <a:lnTo>
                  <a:pt x="1935222" y="1749307"/>
                </a:lnTo>
                <a:lnTo>
                  <a:pt x="1917147" y="1745510"/>
                </a:lnTo>
                <a:lnTo>
                  <a:pt x="1880053" y="1728019"/>
                </a:lnTo>
                <a:lnTo>
                  <a:pt x="1853358" y="1687241"/>
                </a:lnTo>
                <a:lnTo>
                  <a:pt x="1856339" y="1671833"/>
                </a:lnTo>
                <a:lnTo>
                  <a:pt x="1865283" y="1658324"/>
                </a:lnTo>
                <a:lnTo>
                  <a:pt x="2325824" y="1197797"/>
                </a:lnTo>
                <a:lnTo>
                  <a:pt x="2334768" y="1184290"/>
                </a:lnTo>
                <a:lnTo>
                  <a:pt x="2337749" y="1168885"/>
                </a:lnTo>
                <a:lnTo>
                  <a:pt x="2334768" y="1153481"/>
                </a:lnTo>
                <a:lnTo>
                  <a:pt x="2325824" y="1139974"/>
                </a:lnTo>
                <a:lnTo>
                  <a:pt x="2091523" y="905673"/>
                </a:lnTo>
                <a:lnTo>
                  <a:pt x="1603492" y="905673"/>
                </a:lnTo>
                <a:lnTo>
                  <a:pt x="1601746" y="905449"/>
                </a:lnTo>
                <a:lnTo>
                  <a:pt x="734064" y="905449"/>
                </a:lnTo>
                <a:lnTo>
                  <a:pt x="690589" y="899869"/>
                </a:lnTo>
                <a:lnTo>
                  <a:pt x="649426" y="883136"/>
                </a:lnTo>
                <a:lnTo>
                  <a:pt x="612886" y="855252"/>
                </a:lnTo>
                <a:lnTo>
                  <a:pt x="589525" y="823090"/>
                </a:lnTo>
                <a:lnTo>
                  <a:pt x="569618" y="764370"/>
                </a:lnTo>
                <a:lnTo>
                  <a:pt x="568067" y="753995"/>
                </a:lnTo>
                <a:lnTo>
                  <a:pt x="564239" y="735902"/>
                </a:lnTo>
                <a:lnTo>
                  <a:pt x="546724" y="698815"/>
                </a:lnTo>
                <a:lnTo>
                  <a:pt x="516765" y="670524"/>
                </a:lnTo>
                <a:lnTo>
                  <a:pt x="501351" y="667537"/>
                </a:lnTo>
                <a:close/>
              </a:path>
              <a:path w="2338070" h="2338070">
                <a:moveTo>
                  <a:pt x="2073643" y="1853355"/>
                </a:moveTo>
                <a:lnTo>
                  <a:pt x="1687212" y="1853355"/>
                </a:lnTo>
                <a:lnTo>
                  <a:pt x="1702615" y="1856334"/>
                </a:lnTo>
                <a:lnTo>
                  <a:pt x="1716122" y="1865271"/>
                </a:lnTo>
                <a:lnTo>
                  <a:pt x="1738053" y="1897991"/>
                </a:lnTo>
                <a:lnTo>
                  <a:pt x="1749332" y="1935235"/>
                </a:lnTo>
                <a:lnTo>
                  <a:pt x="1753448" y="1971979"/>
                </a:lnTo>
                <a:lnTo>
                  <a:pt x="1759492" y="1994776"/>
                </a:lnTo>
                <a:lnTo>
                  <a:pt x="1794189" y="2036505"/>
                </a:lnTo>
                <a:lnTo>
                  <a:pt x="1830751" y="2064401"/>
                </a:lnTo>
                <a:lnTo>
                  <a:pt x="1871943" y="2081135"/>
                </a:lnTo>
                <a:lnTo>
                  <a:pt x="1915375" y="2086711"/>
                </a:lnTo>
                <a:lnTo>
                  <a:pt x="1958868" y="2081130"/>
                </a:lnTo>
                <a:lnTo>
                  <a:pt x="2000035" y="2064394"/>
                </a:lnTo>
                <a:lnTo>
                  <a:pt x="2036581" y="2036505"/>
                </a:lnTo>
                <a:lnTo>
                  <a:pt x="2064456" y="1999969"/>
                </a:lnTo>
                <a:lnTo>
                  <a:pt x="2081177" y="1958808"/>
                </a:lnTo>
                <a:lnTo>
                  <a:pt x="2086746" y="1915334"/>
                </a:lnTo>
                <a:lnTo>
                  <a:pt x="2081165" y="1871860"/>
                </a:lnTo>
                <a:lnTo>
                  <a:pt x="2073643" y="1853355"/>
                </a:lnTo>
                <a:close/>
              </a:path>
              <a:path w="2338070" h="2338070">
                <a:moveTo>
                  <a:pt x="1836389" y="667521"/>
                </a:moveTo>
                <a:lnTo>
                  <a:pt x="1790850" y="698973"/>
                </a:lnTo>
                <a:lnTo>
                  <a:pt x="1773346" y="736051"/>
                </a:lnTo>
                <a:lnTo>
                  <a:pt x="1765422" y="790894"/>
                </a:lnTo>
                <a:lnTo>
                  <a:pt x="1759377" y="813703"/>
                </a:lnTo>
                <a:lnTo>
                  <a:pt x="1724636" y="855494"/>
                </a:lnTo>
                <a:lnTo>
                  <a:pt x="1688084" y="883375"/>
                </a:lnTo>
                <a:lnTo>
                  <a:pt x="1646966" y="900091"/>
                </a:lnTo>
                <a:lnTo>
                  <a:pt x="1603492" y="905673"/>
                </a:lnTo>
                <a:lnTo>
                  <a:pt x="2091523" y="905673"/>
                </a:lnTo>
                <a:lnTo>
                  <a:pt x="1865296" y="679446"/>
                </a:lnTo>
                <a:lnTo>
                  <a:pt x="1851795" y="670502"/>
                </a:lnTo>
                <a:lnTo>
                  <a:pt x="1836389" y="667521"/>
                </a:lnTo>
                <a:close/>
              </a:path>
              <a:path w="2338070" h="2338070">
                <a:moveTo>
                  <a:pt x="1168873" y="0"/>
                </a:moveTo>
                <a:lnTo>
                  <a:pt x="679434" y="472487"/>
                </a:lnTo>
                <a:lnTo>
                  <a:pt x="667504" y="501388"/>
                </a:lnTo>
                <a:lnTo>
                  <a:pt x="670484" y="516787"/>
                </a:lnTo>
                <a:lnTo>
                  <a:pt x="698746" y="546719"/>
                </a:lnTo>
                <a:lnTo>
                  <a:pt x="735840" y="564228"/>
                </a:lnTo>
                <a:lnTo>
                  <a:pt x="790691" y="572159"/>
                </a:lnTo>
                <a:lnTo>
                  <a:pt x="813496" y="578205"/>
                </a:lnTo>
                <a:lnTo>
                  <a:pt x="855240" y="612860"/>
                </a:lnTo>
                <a:lnTo>
                  <a:pt x="883128" y="649420"/>
                </a:lnTo>
                <a:lnTo>
                  <a:pt x="899862" y="690593"/>
                </a:lnTo>
                <a:lnTo>
                  <a:pt x="905443" y="734071"/>
                </a:lnTo>
                <a:lnTo>
                  <a:pt x="899868" y="777545"/>
                </a:lnTo>
                <a:lnTo>
                  <a:pt x="883139" y="818709"/>
                </a:lnTo>
                <a:lnTo>
                  <a:pt x="855252" y="855252"/>
                </a:lnTo>
                <a:lnTo>
                  <a:pt x="818707" y="883143"/>
                </a:lnTo>
                <a:lnTo>
                  <a:pt x="777541" y="899875"/>
                </a:lnTo>
                <a:lnTo>
                  <a:pt x="734064" y="905449"/>
                </a:lnTo>
                <a:lnTo>
                  <a:pt x="1601746" y="905449"/>
                </a:lnTo>
                <a:lnTo>
                  <a:pt x="1559995" y="900091"/>
                </a:lnTo>
                <a:lnTo>
                  <a:pt x="1518831" y="883356"/>
                </a:lnTo>
                <a:lnTo>
                  <a:pt x="1482296" y="855468"/>
                </a:lnTo>
                <a:lnTo>
                  <a:pt x="1454429" y="818932"/>
                </a:lnTo>
                <a:lnTo>
                  <a:pt x="1437698" y="777756"/>
                </a:lnTo>
                <a:lnTo>
                  <a:pt x="1432123" y="734274"/>
                </a:lnTo>
                <a:lnTo>
                  <a:pt x="1437701" y="690797"/>
                </a:lnTo>
                <a:lnTo>
                  <a:pt x="1454432" y="649636"/>
                </a:lnTo>
                <a:lnTo>
                  <a:pt x="1482315" y="613102"/>
                </a:lnTo>
                <a:lnTo>
                  <a:pt x="1514500" y="589725"/>
                </a:lnTo>
                <a:lnTo>
                  <a:pt x="1573235" y="569798"/>
                </a:lnTo>
                <a:lnTo>
                  <a:pt x="1583610" y="568245"/>
                </a:lnTo>
                <a:lnTo>
                  <a:pt x="1601691" y="564433"/>
                </a:lnTo>
                <a:lnTo>
                  <a:pt x="1638781" y="546907"/>
                </a:lnTo>
                <a:lnTo>
                  <a:pt x="1667263" y="516773"/>
                </a:lnTo>
                <a:lnTo>
                  <a:pt x="1670245" y="501372"/>
                </a:lnTo>
                <a:lnTo>
                  <a:pt x="1667266" y="485968"/>
                </a:lnTo>
                <a:lnTo>
                  <a:pt x="1658324" y="472462"/>
                </a:lnTo>
                <a:lnTo>
                  <a:pt x="1197797" y="11934"/>
                </a:lnTo>
                <a:lnTo>
                  <a:pt x="1184278" y="2983"/>
                </a:lnTo>
                <a:lnTo>
                  <a:pt x="1168873" y="0"/>
                </a:lnTo>
                <a:close/>
              </a:path>
            </a:pathLst>
          </a:custGeom>
          <a:solidFill>
            <a:srgbClr val="43E16B"/>
          </a:solidFill>
          <a:effectLst>
            <a:outerShdw blurRad="279400" sx="102000" sy="102000" algn="ctr" rotWithShape="0">
              <a:prstClr val="black">
                <a:alpha val="18000"/>
              </a:prst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930470" y="2597438"/>
            <a:ext cx="2338070" cy="2338070"/>
          </a:xfrm>
          <a:custGeom>
            <a:avLst/>
            <a:gdLst/>
            <a:ahLst/>
            <a:cxnLst/>
            <a:rect l="l" t="t" r="r" b="b"/>
            <a:pathLst>
              <a:path w="2338070" h="2338070">
                <a:moveTo>
                  <a:pt x="2091515" y="1432085"/>
                </a:moveTo>
                <a:lnTo>
                  <a:pt x="734277" y="1432085"/>
                </a:lnTo>
                <a:lnTo>
                  <a:pt x="777768" y="1437664"/>
                </a:lnTo>
                <a:lnTo>
                  <a:pt x="818939" y="1454400"/>
                </a:lnTo>
                <a:lnTo>
                  <a:pt x="855486" y="1482293"/>
                </a:lnTo>
                <a:lnTo>
                  <a:pt x="883366" y="1518824"/>
                </a:lnTo>
                <a:lnTo>
                  <a:pt x="900094" y="1559988"/>
                </a:lnTo>
                <a:lnTo>
                  <a:pt x="905663" y="1603462"/>
                </a:lnTo>
                <a:lnTo>
                  <a:pt x="900076" y="1646934"/>
                </a:lnTo>
                <a:lnTo>
                  <a:pt x="883333" y="1688095"/>
                </a:lnTo>
                <a:lnTo>
                  <a:pt x="855438" y="1724634"/>
                </a:lnTo>
                <a:lnTo>
                  <a:pt x="813693" y="1759340"/>
                </a:lnTo>
                <a:lnTo>
                  <a:pt x="754118" y="1769491"/>
                </a:lnTo>
                <a:lnTo>
                  <a:pt x="736046" y="1773299"/>
                </a:lnTo>
                <a:lnTo>
                  <a:pt x="698970" y="1790827"/>
                </a:lnTo>
                <a:lnTo>
                  <a:pt x="670496" y="1820971"/>
                </a:lnTo>
                <a:lnTo>
                  <a:pt x="667513" y="1836377"/>
                </a:lnTo>
                <a:lnTo>
                  <a:pt x="670488" y="1851785"/>
                </a:lnTo>
                <a:lnTo>
                  <a:pt x="679429" y="1865299"/>
                </a:lnTo>
                <a:lnTo>
                  <a:pt x="1139969" y="2325801"/>
                </a:lnTo>
                <a:lnTo>
                  <a:pt x="1153477" y="2334752"/>
                </a:lnTo>
                <a:lnTo>
                  <a:pt x="1168884" y="2337727"/>
                </a:lnTo>
                <a:lnTo>
                  <a:pt x="1184285" y="2334738"/>
                </a:lnTo>
                <a:lnTo>
                  <a:pt x="1197779" y="2325801"/>
                </a:lnTo>
                <a:lnTo>
                  <a:pt x="1658319" y="1865261"/>
                </a:lnTo>
                <a:lnTo>
                  <a:pt x="1671828" y="1856317"/>
                </a:lnTo>
                <a:lnTo>
                  <a:pt x="1687237" y="1853336"/>
                </a:lnTo>
                <a:lnTo>
                  <a:pt x="2073632" y="1853336"/>
                </a:lnTo>
                <a:lnTo>
                  <a:pt x="2064425" y="1830680"/>
                </a:lnTo>
                <a:lnTo>
                  <a:pt x="2036538" y="1794116"/>
                </a:lnTo>
                <a:lnTo>
                  <a:pt x="1994808" y="1759481"/>
                </a:lnTo>
                <a:lnTo>
                  <a:pt x="1935256" y="1749298"/>
                </a:lnTo>
                <a:lnTo>
                  <a:pt x="1917172" y="1745491"/>
                </a:lnTo>
                <a:lnTo>
                  <a:pt x="1880099" y="1727986"/>
                </a:lnTo>
                <a:lnTo>
                  <a:pt x="1853401" y="1687195"/>
                </a:lnTo>
                <a:lnTo>
                  <a:pt x="1856380" y="1671790"/>
                </a:lnTo>
                <a:lnTo>
                  <a:pt x="1865317" y="1658277"/>
                </a:lnTo>
                <a:lnTo>
                  <a:pt x="2091515" y="1432085"/>
                </a:lnTo>
                <a:close/>
              </a:path>
              <a:path w="2338070" h="2338070">
                <a:moveTo>
                  <a:pt x="2073632" y="1853336"/>
                </a:moveTo>
                <a:lnTo>
                  <a:pt x="1687237" y="1853336"/>
                </a:lnTo>
                <a:lnTo>
                  <a:pt x="1702646" y="1856317"/>
                </a:lnTo>
                <a:lnTo>
                  <a:pt x="1716193" y="1865299"/>
                </a:lnTo>
                <a:lnTo>
                  <a:pt x="1738050" y="1897964"/>
                </a:lnTo>
                <a:lnTo>
                  <a:pt x="1749328" y="1935175"/>
                </a:lnTo>
                <a:lnTo>
                  <a:pt x="1750882" y="1945556"/>
                </a:lnTo>
                <a:lnTo>
                  <a:pt x="1757211" y="1971301"/>
                </a:lnTo>
                <a:lnTo>
                  <a:pt x="1794184" y="2036508"/>
                </a:lnTo>
                <a:lnTo>
                  <a:pt x="1830733" y="2064401"/>
                </a:lnTo>
                <a:lnTo>
                  <a:pt x="1871898" y="2081141"/>
                </a:lnTo>
                <a:lnTo>
                  <a:pt x="1915371" y="2086725"/>
                </a:lnTo>
                <a:lnTo>
                  <a:pt x="1958880" y="2081141"/>
                </a:lnTo>
                <a:lnTo>
                  <a:pt x="2000000" y="2064434"/>
                </a:lnTo>
                <a:lnTo>
                  <a:pt x="2036538" y="2036559"/>
                </a:lnTo>
                <a:lnTo>
                  <a:pt x="2064425" y="1999995"/>
                </a:lnTo>
                <a:lnTo>
                  <a:pt x="2081157" y="1958819"/>
                </a:lnTo>
                <a:lnTo>
                  <a:pt x="2086735" y="1915337"/>
                </a:lnTo>
                <a:lnTo>
                  <a:pt x="2081157" y="1871856"/>
                </a:lnTo>
                <a:lnTo>
                  <a:pt x="2073632" y="1853336"/>
                </a:lnTo>
                <a:close/>
              </a:path>
              <a:path w="2338070" h="2338070">
                <a:moveTo>
                  <a:pt x="501381" y="667480"/>
                </a:moveTo>
                <a:lnTo>
                  <a:pt x="11930" y="1139952"/>
                </a:lnTo>
                <a:lnTo>
                  <a:pt x="0" y="1168847"/>
                </a:lnTo>
                <a:lnTo>
                  <a:pt x="2980" y="1184250"/>
                </a:lnTo>
                <a:lnTo>
                  <a:pt x="11930" y="1197762"/>
                </a:lnTo>
                <a:lnTo>
                  <a:pt x="472457" y="1658302"/>
                </a:lnTo>
                <a:lnTo>
                  <a:pt x="485958" y="1667246"/>
                </a:lnTo>
                <a:lnTo>
                  <a:pt x="501364" y="1670227"/>
                </a:lnTo>
                <a:lnTo>
                  <a:pt x="516771" y="1667246"/>
                </a:lnTo>
                <a:lnTo>
                  <a:pt x="546929" y="1638732"/>
                </a:lnTo>
                <a:lnTo>
                  <a:pt x="564438" y="1601663"/>
                </a:lnTo>
                <a:lnTo>
                  <a:pt x="569807" y="1573211"/>
                </a:lnTo>
                <a:lnTo>
                  <a:pt x="576130" y="1547475"/>
                </a:lnTo>
                <a:lnTo>
                  <a:pt x="613075" y="1482280"/>
                </a:lnTo>
                <a:lnTo>
                  <a:pt x="649634" y="1454393"/>
                </a:lnTo>
                <a:lnTo>
                  <a:pt x="690818" y="1437661"/>
                </a:lnTo>
                <a:lnTo>
                  <a:pt x="734277" y="1432085"/>
                </a:lnTo>
                <a:lnTo>
                  <a:pt x="2091515" y="1432085"/>
                </a:lnTo>
                <a:lnTo>
                  <a:pt x="2325844" y="1197762"/>
                </a:lnTo>
                <a:lnTo>
                  <a:pt x="2334777" y="1184250"/>
                </a:lnTo>
                <a:lnTo>
                  <a:pt x="2337760" y="1168847"/>
                </a:lnTo>
                <a:lnTo>
                  <a:pt x="2334785" y="1153449"/>
                </a:lnTo>
                <a:lnTo>
                  <a:pt x="2325844" y="1139952"/>
                </a:lnTo>
                <a:lnTo>
                  <a:pt x="2091323" y="905417"/>
                </a:lnTo>
                <a:lnTo>
                  <a:pt x="734069" y="905417"/>
                </a:lnTo>
                <a:lnTo>
                  <a:pt x="690599" y="899835"/>
                </a:lnTo>
                <a:lnTo>
                  <a:pt x="649437" y="883101"/>
                </a:lnTo>
                <a:lnTo>
                  <a:pt x="612894" y="855218"/>
                </a:lnTo>
                <a:lnTo>
                  <a:pt x="578205" y="813465"/>
                </a:lnTo>
                <a:lnTo>
                  <a:pt x="568024" y="753910"/>
                </a:lnTo>
                <a:lnTo>
                  <a:pt x="564215" y="735823"/>
                </a:lnTo>
                <a:lnTo>
                  <a:pt x="546727" y="698737"/>
                </a:lnTo>
                <a:lnTo>
                  <a:pt x="516786" y="670456"/>
                </a:lnTo>
                <a:lnTo>
                  <a:pt x="501381" y="667480"/>
                </a:lnTo>
                <a:close/>
              </a:path>
              <a:path w="2338070" h="2338070">
                <a:moveTo>
                  <a:pt x="1168874" y="0"/>
                </a:moveTo>
                <a:lnTo>
                  <a:pt x="679442" y="472465"/>
                </a:lnTo>
                <a:lnTo>
                  <a:pt x="667526" y="501365"/>
                </a:lnTo>
                <a:lnTo>
                  <a:pt x="670505" y="516765"/>
                </a:lnTo>
                <a:lnTo>
                  <a:pt x="698810" y="546734"/>
                </a:lnTo>
                <a:lnTo>
                  <a:pt x="735893" y="564248"/>
                </a:lnTo>
                <a:lnTo>
                  <a:pt x="764352" y="569621"/>
                </a:lnTo>
                <a:lnTo>
                  <a:pt x="790081" y="575938"/>
                </a:lnTo>
                <a:lnTo>
                  <a:pt x="855235" y="612876"/>
                </a:lnTo>
                <a:lnTo>
                  <a:pt x="883136" y="649406"/>
                </a:lnTo>
                <a:lnTo>
                  <a:pt x="899874" y="690562"/>
                </a:lnTo>
                <a:lnTo>
                  <a:pt x="905451" y="734036"/>
                </a:lnTo>
                <a:lnTo>
                  <a:pt x="899868" y="777514"/>
                </a:lnTo>
                <a:lnTo>
                  <a:pt x="883129" y="818687"/>
                </a:lnTo>
                <a:lnTo>
                  <a:pt x="855235" y="855243"/>
                </a:lnTo>
                <a:lnTo>
                  <a:pt x="818697" y="883123"/>
                </a:lnTo>
                <a:lnTo>
                  <a:pt x="777538" y="899847"/>
                </a:lnTo>
                <a:lnTo>
                  <a:pt x="734069" y="905417"/>
                </a:lnTo>
                <a:lnTo>
                  <a:pt x="2091323" y="905417"/>
                </a:lnTo>
                <a:lnTo>
                  <a:pt x="1865304" y="679386"/>
                </a:lnTo>
                <a:lnTo>
                  <a:pt x="1856364" y="665898"/>
                </a:lnTo>
                <a:lnTo>
                  <a:pt x="1853390" y="650509"/>
                </a:lnTo>
                <a:lnTo>
                  <a:pt x="1856376" y="635116"/>
                </a:lnTo>
                <a:lnTo>
                  <a:pt x="1887958" y="601875"/>
                </a:lnTo>
                <a:lnTo>
                  <a:pt x="1925043" y="584359"/>
                </a:lnTo>
                <a:lnTo>
                  <a:pt x="1953492" y="579000"/>
                </a:lnTo>
                <a:lnTo>
                  <a:pt x="1979223" y="572673"/>
                </a:lnTo>
                <a:lnTo>
                  <a:pt x="2012222" y="559075"/>
                </a:lnTo>
                <a:lnTo>
                  <a:pt x="2044399" y="535711"/>
                </a:lnTo>
                <a:lnTo>
                  <a:pt x="2072304" y="499163"/>
                </a:lnTo>
                <a:lnTo>
                  <a:pt x="2078313" y="484390"/>
                </a:lnTo>
                <a:lnTo>
                  <a:pt x="1687237" y="484390"/>
                </a:lnTo>
                <a:lnTo>
                  <a:pt x="1671828" y="481409"/>
                </a:lnTo>
                <a:lnTo>
                  <a:pt x="1658319" y="472465"/>
                </a:lnTo>
                <a:lnTo>
                  <a:pt x="1197779" y="11925"/>
                </a:lnTo>
                <a:lnTo>
                  <a:pt x="1184275" y="2981"/>
                </a:lnTo>
                <a:lnTo>
                  <a:pt x="1168874" y="0"/>
                </a:lnTo>
                <a:close/>
              </a:path>
              <a:path w="2338070" h="2338070">
                <a:moveTo>
                  <a:pt x="1923273" y="243133"/>
                </a:moveTo>
                <a:lnTo>
                  <a:pt x="1879793" y="248712"/>
                </a:lnTo>
                <a:lnTo>
                  <a:pt x="1838625" y="265444"/>
                </a:lnTo>
                <a:lnTo>
                  <a:pt x="1802083" y="293331"/>
                </a:lnTo>
                <a:lnTo>
                  <a:pt x="1767397" y="335064"/>
                </a:lnTo>
                <a:lnTo>
                  <a:pt x="1757227" y="394627"/>
                </a:lnTo>
                <a:lnTo>
                  <a:pt x="1753417" y="412714"/>
                </a:lnTo>
                <a:lnTo>
                  <a:pt x="1735910" y="449800"/>
                </a:lnTo>
                <a:lnTo>
                  <a:pt x="1702646" y="481409"/>
                </a:lnTo>
                <a:lnTo>
                  <a:pt x="1687237" y="484390"/>
                </a:lnTo>
                <a:lnTo>
                  <a:pt x="2078313" y="484390"/>
                </a:lnTo>
                <a:lnTo>
                  <a:pt x="2089049" y="457998"/>
                </a:lnTo>
                <a:lnTo>
                  <a:pt x="2094637" y="414524"/>
                </a:lnTo>
                <a:lnTo>
                  <a:pt x="2089069" y="371048"/>
                </a:lnTo>
                <a:lnTo>
                  <a:pt x="2072344" y="329877"/>
                </a:lnTo>
                <a:lnTo>
                  <a:pt x="2044463" y="293319"/>
                </a:lnTo>
                <a:lnTo>
                  <a:pt x="2007921" y="265437"/>
                </a:lnTo>
                <a:lnTo>
                  <a:pt x="1966754" y="248708"/>
                </a:lnTo>
                <a:lnTo>
                  <a:pt x="1923273" y="243133"/>
                </a:lnTo>
                <a:close/>
              </a:path>
            </a:pathLst>
          </a:custGeom>
          <a:solidFill>
            <a:srgbClr val="F2E913"/>
          </a:solidFill>
          <a:effectLst>
            <a:outerShdw blurRad="279400" sx="102000" sy="102000" algn="ctr" rotWithShape="0">
              <a:prstClr val="black">
                <a:alpha val="18000"/>
              </a:prst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119610" y="1408299"/>
            <a:ext cx="2338070" cy="2338070"/>
          </a:xfrm>
          <a:custGeom>
            <a:avLst/>
            <a:gdLst/>
            <a:ahLst/>
            <a:cxnLst/>
            <a:rect l="l" t="t" r="r" b="b"/>
            <a:pathLst>
              <a:path w="2338070" h="2338070">
                <a:moveTo>
                  <a:pt x="2091503" y="1432118"/>
                </a:moveTo>
                <a:lnTo>
                  <a:pt x="734264" y="1432118"/>
                </a:lnTo>
                <a:lnTo>
                  <a:pt x="777767" y="1437702"/>
                </a:lnTo>
                <a:lnTo>
                  <a:pt x="818933" y="1454442"/>
                </a:lnTo>
                <a:lnTo>
                  <a:pt x="855438" y="1482290"/>
                </a:lnTo>
                <a:lnTo>
                  <a:pt x="883319" y="1518840"/>
                </a:lnTo>
                <a:lnTo>
                  <a:pt x="900048" y="1560011"/>
                </a:lnTo>
                <a:lnTo>
                  <a:pt x="905625" y="1603492"/>
                </a:lnTo>
                <a:lnTo>
                  <a:pt x="900048" y="1646973"/>
                </a:lnTo>
                <a:lnTo>
                  <a:pt x="883319" y="1688144"/>
                </a:lnTo>
                <a:lnTo>
                  <a:pt x="855438" y="1724694"/>
                </a:lnTo>
                <a:lnTo>
                  <a:pt x="823255" y="1748057"/>
                </a:lnTo>
                <a:lnTo>
                  <a:pt x="764528" y="1767973"/>
                </a:lnTo>
                <a:lnTo>
                  <a:pt x="754155" y="1769525"/>
                </a:lnTo>
                <a:lnTo>
                  <a:pt x="736069" y="1773335"/>
                </a:lnTo>
                <a:lnTo>
                  <a:pt x="698982" y="1790842"/>
                </a:lnTo>
                <a:lnTo>
                  <a:pt x="670503" y="1820970"/>
                </a:lnTo>
                <a:lnTo>
                  <a:pt x="667519" y="1836369"/>
                </a:lnTo>
                <a:lnTo>
                  <a:pt x="670506" y="1851766"/>
                </a:lnTo>
                <a:lnTo>
                  <a:pt x="679454" y="1865258"/>
                </a:lnTo>
                <a:lnTo>
                  <a:pt x="1139988" y="2325811"/>
                </a:lnTo>
                <a:lnTo>
                  <a:pt x="1153491" y="2334742"/>
                </a:lnTo>
                <a:lnTo>
                  <a:pt x="1168891" y="2337720"/>
                </a:lnTo>
                <a:lnTo>
                  <a:pt x="1184300" y="2334741"/>
                </a:lnTo>
                <a:lnTo>
                  <a:pt x="1197817" y="2325798"/>
                </a:lnTo>
                <a:lnTo>
                  <a:pt x="1658332" y="1865258"/>
                </a:lnTo>
                <a:lnTo>
                  <a:pt x="1667268" y="1851761"/>
                </a:lnTo>
                <a:lnTo>
                  <a:pt x="1670251" y="1836366"/>
                </a:lnTo>
                <a:lnTo>
                  <a:pt x="1667277" y="1820967"/>
                </a:lnTo>
                <a:lnTo>
                  <a:pt x="1639010" y="1791049"/>
                </a:lnTo>
                <a:lnTo>
                  <a:pt x="1601913" y="1773553"/>
                </a:lnTo>
                <a:lnTo>
                  <a:pt x="1547060" y="1765626"/>
                </a:lnTo>
                <a:lnTo>
                  <a:pt x="1524245" y="1759581"/>
                </a:lnTo>
                <a:lnTo>
                  <a:pt x="1482487" y="1724885"/>
                </a:lnTo>
                <a:lnTo>
                  <a:pt x="1454612" y="1688349"/>
                </a:lnTo>
                <a:lnTo>
                  <a:pt x="1437888" y="1647188"/>
                </a:lnTo>
                <a:lnTo>
                  <a:pt x="1432314" y="1603714"/>
                </a:lnTo>
                <a:lnTo>
                  <a:pt x="1437891" y="1560240"/>
                </a:lnTo>
                <a:lnTo>
                  <a:pt x="1454615" y="1519079"/>
                </a:lnTo>
                <a:lnTo>
                  <a:pt x="1482504" y="1482531"/>
                </a:lnTo>
                <a:lnTo>
                  <a:pt x="1519065" y="1454644"/>
                </a:lnTo>
                <a:lnTo>
                  <a:pt x="1560245" y="1437912"/>
                </a:lnTo>
                <a:lnTo>
                  <a:pt x="1603698" y="1432336"/>
                </a:lnTo>
                <a:lnTo>
                  <a:pt x="2091285" y="1432336"/>
                </a:lnTo>
                <a:lnTo>
                  <a:pt x="2091503" y="1432118"/>
                </a:lnTo>
                <a:close/>
              </a:path>
              <a:path w="2338070" h="2338070">
                <a:moveTo>
                  <a:pt x="422399" y="251025"/>
                </a:moveTo>
                <a:lnTo>
                  <a:pt x="378916" y="256604"/>
                </a:lnTo>
                <a:lnTo>
                  <a:pt x="337744" y="273343"/>
                </a:lnTo>
                <a:lnTo>
                  <a:pt x="301197" y="301240"/>
                </a:lnTo>
                <a:lnTo>
                  <a:pt x="273321" y="337774"/>
                </a:lnTo>
                <a:lnTo>
                  <a:pt x="256596" y="378932"/>
                </a:lnTo>
                <a:lnTo>
                  <a:pt x="251024" y="422405"/>
                </a:lnTo>
                <a:lnTo>
                  <a:pt x="256606" y="465881"/>
                </a:lnTo>
                <a:lnTo>
                  <a:pt x="273342" y="507052"/>
                </a:lnTo>
                <a:lnTo>
                  <a:pt x="301235" y="543607"/>
                </a:lnTo>
                <a:lnTo>
                  <a:pt x="333411" y="566971"/>
                </a:lnTo>
                <a:lnTo>
                  <a:pt x="392162" y="586896"/>
                </a:lnTo>
                <a:lnTo>
                  <a:pt x="402543" y="588451"/>
                </a:lnTo>
                <a:lnTo>
                  <a:pt x="420629" y="592261"/>
                </a:lnTo>
                <a:lnTo>
                  <a:pt x="457727" y="609759"/>
                </a:lnTo>
                <a:lnTo>
                  <a:pt x="484406" y="650535"/>
                </a:lnTo>
                <a:lnTo>
                  <a:pt x="481422" y="665939"/>
                </a:lnTo>
                <a:lnTo>
                  <a:pt x="472482" y="679446"/>
                </a:lnTo>
                <a:lnTo>
                  <a:pt x="11929" y="1139986"/>
                </a:lnTo>
                <a:lnTo>
                  <a:pt x="2983" y="1153479"/>
                </a:lnTo>
                <a:lnTo>
                  <a:pt x="0" y="1168881"/>
                </a:lnTo>
                <a:lnTo>
                  <a:pt x="2983" y="1184288"/>
                </a:lnTo>
                <a:lnTo>
                  <a:pt x="11929" y="1197797"/>
                </a:lnTo>
                <a:lnTo>
                  <a:pt x="472469" y="1658337"/>
                </a:lnTo>
                <a:lnTo>
                  <a:pt x="485971" y="1667281"/>
                </a:lnTo>
                <a:lnTo>
                  <a:pt x="501376" y="1670262"/>
                </a:lnTo>
                <a:lnTo>
                  <a:pt x="516784" y="1667281"/>
                </a:lnTo>
                <a:lnTo>
                  <a:pt x="546905" y="1638803"/>
                </a:lnTo>
                <a:lnTo>
                  <a:pt x="564415" y="1601718"/>
                </a:lnTo>
                <a:lnTo>
                  <a:pt x="572342" y="1546872"/>
                </a:lnTo>
                <a:lnTo>
                  <a:pt x="578385" y="1524071"/>
                </a:lnTo>
                <a:lnTo>
                  <a:pt x="613137" y="1482290"/>
                </a:lnTo>
                <a:lnTo>
                  <a:pt x="649624" y="1454442"/>
                </a:lnTo>
                <a:lnTo>
                  <a:pt x="690791" y="1437702"/>
                </a:lnTo>
                <a:lnTo>
                  <a:pt x="734264" y="1432118"/>
                </a:lnTo>
                <a:lnTo>
                  <a:pt x="2091503" y="1432118"/>
                </a:lnTo>
                <a:lnTo>
                  <a:pt x="2325844" y="1197797"/>
                </a:lnTo>
                <a:lnTo>
                  <a:pt x="2334781" y="1184283"/>
                </a:lnTo>
                <a:lnTo>
                  <a:pt x="2337759" y="1168877"/>
                </a:lnTo>
                <a:lnTo>
                  <a:pt x="2334780" y="1153475"/>
                </a:lnTo>
                <a:lnTo>
                  <a:pt x="2325844" y="1139974"/>
                </a:lnTo>
                <a:lnTo>
                  <a:pt x="1865303" y="679446"/>
                </a:lnTo>
                <a:lnTo>
                  <a:pt x="1856366" y="665934"/>
                </a:lnTo>
                <a:lnTo>
                  <a:pt x="1865316" y="621611"/>
                </a:lnTo>
                <a:lnTo>
                  <a:pt x="1905910" y="591818"/>
                </a:lnTo>
                <a:lnTo>
                  <a:pt x="1943116" y="580539"/>
                </a:lnTo>
                <a:lnTo>
                  <a:pt x="1979875" y="576423"/>
                </a:lnTo>
                <a:lnTo>
                  <a:pt x="2002681" y="570380"/>
                </a:lnTo>
                <a:lnTo>
                  <a:pt x="2021031" y="558206"/>
                </a:lnTo>
                <a:lnTo>
                  <a:pt x="2044424" y="535695"/>
                </a:lnTo>
                <a:lnTo>
                  <a:pt x="2072311" y="499150"/>
                </a:lnTo>
                <a:lnTo>
                  <a:pt x="2078312" y="484387"/>
                </a:lnTo>
                <a:lnTo>
                  <a:pt x="1687215" y="484382"/>
                </a:lnTo>
                <a:lnTo>
                  <a:pt x="650556" y="484382"/>
                </a:lnTo>
                <a:lnTo>
                  <a:pt x="635144" y="481400"/>
                </a:lnTo>
                <a:lnTo>
                  <a:pt x="599714" y="439739"/>
                </a:lnTo>
                <a:lnTo>
                  <a:pt x="588433" y="402510"/>
                </a:lnTo>
                <a:lnTo>
                  <a:pt x="584318" y="365766"/>
                </a:lnTo>
                <a:lnTo>
                  <a:pt x="578276" y="342969"/>
                </a:lnTo>
                <a:lnTo>
                  <a:pt x="566105" y="324625"/>
                </a:lnTo>
                <a:lnTo>
                  <a:pt x="543602" y="301240"/>
                </a:lnTo>
                <a:lnTo>
                  <a:pt x="507054" y="273343"/>
                </a:lnTo>
                <a:lnTo>
                  <a:pt x="465883" y="256604"/>
                </a:lnTo>
                <a:lnTo>
                  <a:pt x="422399" y="251025"/>
                </a:lnTo>
                <a:close/>
              </a:path>
              <a:path w="2338070" h="2338070">
                <a:moveTo>
                  <a:pt x="2091285" y="1432336"/>
                </a:moveTo>
                <a:lnTo>
                  <a:pt x="1603698" y="1432336"/>
                </a:lnTo>
                <a:lnTo>
                  <a:pt x="1647181" y="1437915"/>
                </a:lnTo>
                <a:lnTo>
                  <a:pt x="1688345" y="1454651"/>
                </a:lnTo>
                <a:lnTo>
                  <a:pt x="1724889" y="1482544"/>
                </a:lnTo>
                <a:lnTo>
                  <a:pt x="1748240" y="1514704"/>
                </a:lnTo>
                <a:lnTo>
                  <a:pt x="1768178" y="1573417"/>
                </a:lnTo>
                <a:lnTo>
                  <a:pt x="1769736" y="1583788"/>
                </a:lnTo>
                <a:lnTo>
                  <a:pt x="1773542" y="1601878"/>
                </a:lnTo>
                <a:lnTo>
                  <a:pt x="1791042" y="1638972"/>
                </a:lnTo>
                <a:lnTo>
                  <a:pt x="1820999" y="1667254"/>
                </a:lnTo>
                <a:lnTo>
                  <a:pt x="1836413" y="1670242"/>
                </a:lnTo>
                <a:lnTo>
                  <a:pt x="1851802" y="1667254"/>
                </a:lnTo>
                <a:lnTo>
                  <a:pt x="1865291" y="1658312"/>
                </a:lnTo>
                <a:lnTo>
                  <a:pt x="2091285" y="1432336"/>
                </a:lnTo>
                <a:close/>
              </a:path>
              <a:path w="2338070" h="2338070">
                <a:moveTo>
                  <a:pt x="1923247" y="243127"/>
                </a:moveTo>
                <a:lnTo>
                  <a:pt x="1879776" y="248709"/>
                </a:lnTo>
                <a:lnTo>
                  <a:pt x="1838614" y="265448"/>
                </a:lnTo>
                <a:lnTo>
                  <a:pt x="1802070" y="293341"/>
                </a:lnTo>
                <a:lnTo>
                  <a:pt x="1778704" y="325530"/>
                </a:lnTo>
                <a:lnTo>
                  <a:pt x="1758770" y="384283"/>
                </a:lnTo>
                <a:lnTo>
                  <a:pt x="1757214" y="394662"/>
                </a:lnTo>
                <a:lnTo>
                  <a:pt x="1753411" y="412735"/>
                </a:lnTo>
                <a:lnTo>
                  <a:pt x="1735904" y="449820"/>
                </a:lnTo>
                <a:lnTo>
                  <a:pt x="1702648" y="481406"/>
                </a:lnTo>
                <a:lnTo>
                  <a:pt x="1687240" y="484387"/>
                </a:lnTo>
                <a:lnTo>
                  <a:pt x="2078314" y="484382"/>
                </a:lnTo>
                <a:lnTo>
                  <a:pt x="2089044" y="457986"/>
                </a:lnTo>
                <a:lnTo>
                  <a:pt x="2094621" y="414510"/>
                </a:lnTo>
                <a:lnTo>
                  <a:pt x="2089044" y="371033"/>
                </a:lnTo>
                <a:lnTo>
                  <a:pt x="2072311" y="329865"/>
                </a:lnTo>
                <a:lnTo>
                  <a:pt x="2044424" y="293316"/>
                </a:lnTo>
                <a:lnTo>
                  <a:pt x="2007881" y="265429"/>
                </a:lnTo>
                <a:lnTo>
                  <a:pt x="1966719" y="248700"/>
                </a:lnTo>
                <a:lnTo>
                  <a:pt x="1923247" y="243127"/>
                </a:lnTo>
                <a:close/>
              </a:path>
              <a:path w="2338070" h="2338070">
                <a:moveTo>
                  <a:pt x="1168886" y="0"/>
                </a:moveTo>
                <a:lnTo>
                  <a:pt x="1153475" y="2979"/>
                </a:lnTo>
                <a:lnTo>
                  <a:pt x="1139956" y="11922"/>
                </a:lnTo>
                <a:lnTo>
                  <a:pt x="679454" y="472462"/>
                </a:lnTo>
                <a:lnTo>
                  <a:pt x="665928" y="481406"/>
                </a:lnTo>
                <a:lnTo>
                  <a:pt x="650556" y="484382"/>
                </a:lnTo>
                <a:lnTo>
                  <a:pt x="1687215" y="484382"/>
                </a:lnTo>
                <a:lnTo>
                  <a:pt x="1671829" y="481400"/>
                </a:lnTo>
                <a:lnTo>
                  <a:pt x="1658332" y="472462"/>
                </a:lnTo>
                <a:lnTo>
                  <a:pt x="1197785" y="11909"/>
                </a:lnTo>
                <a:lnTo>
                  <a:pt x="1184287" y="2978"/>
                </a:lnTo>
                <a:lnTo>
                  <a:pt x="1168886" y="0"/>
                </a:lnTo>
                <a:close/>
              </a:path>
            </a:pathLst>
          </a:custGeom>
          <a:solidFill>
            <a:srgbClr val="00AEEF"/>
          </a:solidFill>
          <a:effectLst>
            <a:outerShdw blurRad="279400" sx="102000" sy="102000" algn="ctr" rotWithShape="0">
              <a:prstClr val="black">
                <a:alpha val="18000"/>
              </a:prst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81204" y="4903779"/>
            <a:ext cx="84455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200" b="1" i="0" u="none" strike="noStrike" kern="1200" cap="none" spc="175" normalizeH="0" baseline="0" noProof="0" dirty="0">
                <a:ln>
                  <a:noFill/>
                </a:ln>
                <a:solidFill>
                  <a:srgbClr val="F2E913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02</a:t>
            </a:r>
            <a:endParaRPr kumimoji="0" sz="5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60012" y="5483540"/>
            <a:ext cx="9086850" cy="829310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Индексный</a:t>
            </a:r>
            <a:r>
              <a:rPr kumimoji="0" sz="2400" b="1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2400" b="1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комитет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следит</a:t>
            </a:r>
            <a:r>
              <a:rPr kumimoji="0" sz="14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за</a:t>
            </a:r>
            <a:r>
              <a:rPr kumimoji="0" sz="14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соответствием</a:t>
            </a:r>
            <a:r>
              <a:rPr kumimoji="0" sz="14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индекса</a:t>
            </a:r>
            <a:r>
              <a:rPr kumimoji="0" sz="14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лучшим</a:t>
            </a:r>
            <a:r>
              <a:rPr kumimoji="0" sz="14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практикам</a:t>
            </a:r>
            <a:r>
              <a:rPr kumimoji="0" sz="14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управления</a:t>
            </a:r>
            <a:r>
              <a:rPr kumimoji="0" sz="14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индексами</a:t>
            </a:r>
            <a:r>
              <a:rPr kumimoji="0" sz="14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и</a:t>
            </a:r>
            <a:r>
              <a:rPr kumimoji="0" sz="14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внутренними</a:t>
            </a:r>
            <a:r>
              <a:rPr kumimoji="0" sz="14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процедурами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57" name="object 20">
            <a:extLst>
              <a:ext uri="{FF2B5EF4-FFF2-40B4-BE49-F238E27FC236}">
                <a16:creationId xmlns:a16="http://schemas.microsoft.com/office/drawing/2014/main" id="{C35F6D4E-FF2E-4879-AA27-E7F653535887}"/>
              </a:ext>
            </a:extLst>
          </p:cNvPr>
          <p:cNvSpPr/>
          <p:nvPr/>
        </p:nvSpPr>
        <p:spPr>
          <a:xfrm rot="5400000">
            <a:off x="2569925" y="2598467"/>
            <a:ext cx="2338070" cy="2338070"/>
          </a:xfrm>
          <a:custGeom>
            <a:avLst/>
            <a:gdLst/>
            <a:ahLst/>
            <a:cxnLst/>
            <a:rect l="l" t="t" r="r" b="b"/>
            <a:pathLst>
              <a:path w="2338070" h="2338070">
                <a:moveTo>
                  <a:pt x="2091515" y="1432085"/>
                </a:moveTo>
                <a:lnTo>
                  <a:pt x="734277" y="1432085"/>
                </a:lnTo>
                <a:lnTo>
                  <a:pt x="777768" y="1437664"/>
                </a:lnTo>
                <a:lnTo>
                  <a:pt x="818939" y="1454400"/>
                </a:lnTo>
                <a:lnTo>
                  <a:pt x="855486" y="1482293"/>
                </a:lnTo>
                <a:lnTo>
                  <a:pt x="883366" y="1518824"/>
                </a:lnTo>
                <a:lnTo>
                  <a:pt x="900094" y="1559988"/>
                </a:lnTo>
                <a:lnTo>
                  <a:pt x="905663" y="1603462"/>
                </a:lnTo>
                <a:lnTo>
                  <a:pt x="900076" y="1646934"/>
                </a:lnTo>
                <a:lnTo>
                  <a:pt x="883333" y="1688095"/>
                </a:lnTo>
                <a:lnTo>
                  <a:pt x="855438" y="1724634"/>
                </a:lnTo>
                <a:lnTo>
                  <a:pt x="813693" y="1759340"/>
                </a:lnTo>
                <a:lnTo>
                  <a:pt x="754118" y="1769491"/>
                </a:lnTo>
                <a:lnTo>
                  <a:pt x="736046" y="1773299"/>
                </a:lnTo>
                <a:lnTo>
                  <a:pt x="698970" y="1790827"/>
                </a:lnTo>
                <a:lnTo>
                  <a:pt x="670496" y="1820971"/>
                </a:lnTo>
                <a:lnTo>
                  <a:pt x="667513" y="1836377"/>
                </a:lnTo>
                <a:lnTo>
                  <a:pt x="670488" y="1851785"/>
                </a:lnTo>
                <a:lnTo>
                  <a:pt x="679429" y="1865299"/>
                </a:lnTo>
                <a:lnTo>
                  <a:pt x="1139969" y="2325801"/>
                </a:lnTo>
                <a:lnTo>
                  <a:pt x="1153477" y="2334752"/>
                </a:lnTo>
                <a:lnTo>
                  <a:pt x="1168884" y="2337727"/>
                </a:lnTo>
                <a:lnTo>
                  <a:pt x="1184285" y="2334738"/>
                </a:lnTo>
                <a:lnTo>
                  <a:pt x="1197779" y="2325801"/>
                </a:lnTo>
                <a:lnTo>
                  <a:pt x="1658319" y="1865261"/>
                </a:lnTo>
                <a:lnTo>
                  <a:pt x="1671828" y="1856317"/>
                </a:lnTo>
                <a:lnTo>
                  <a:pt x="1687237" y="1853336"/>
                </a:lnTo>
                <a:lnTo>
                  <a:pt x="2073632" y="1853336"/>
                </a:lnTo>
                <a:lnTo>
                  <a:pt x="2064425" y="1830680"/>
                </a:lnTo>
                <a:lnTo>
                  <a:pt x="2036538" y="1794116"/>
                </a:lnTo>
                <a:lnTo>
                  <a:pt x="1994808" y="1759481"/>
                </a:lnTo>
                <a:lnTo>
                  <a:pt x="1935256" y="1749298"/>
                </a:lnTo>
                <a:lnTo>
                  <a:pt x="1917172" y="1745491"/>
                </a:lnTo>
                <a:lnTo>
                  <a:pt x="1880099" y="1727986"/>
                </a:lnTo>
                <a:lnTo>
                  <a:pt x="1853401" y="1687195"/>
                </a:lnTo>
                <a:lnTo>
                  <a:pt x="1856380" y="1671790"/>
                </a:lnTo>
                <a:lnTo>
                  <a:pt x="1865317" y="1658277"/>
                </a:lnTo>
                <a:lnTo>
                  <a:pt x="2091515" y="1432085"/>
                </a:lnTo>
                <a:close/>
              </a:path>
              <a:path w="2338070" h="2338070">
                <a:moveTo>
                  <a:pt x="2073632" y="1853336"/>
                </a:moveTo>
                <a:lnTo>
                  <a:pt x="1687237" y="1853336"/>
                </a:lnTo>
                <a:lnTo>
                  <a:pt x="1702646" y="1856317"/>
                </a:lnTo>
                <a:lnTo>
                  <a:pt x="1716193" y="1865299"/>
                </a:lnTo>
                <a:lnTo>
                  <a:pt x="1738050" y="1897964"/>
                </a:lnTo>
                <a:lnTo>
                  <a:pt x="1749328" y="1935175"/>
                </a:lnTo>
                <a:lnTo>
                  <a:pt x="1750882" y="1945556"/>
                </a:lnTo>
                <a:lnTo>
                  <a:pt x="1757211" y="1971301"/>
                </a:lnTo>
                <a:lnTo>
                  <a:pt x="1794184" y="2036508"/>
                </a:lnTo>
                <a:lnTo>
                  <a:pt x="1830733" y="2064401"/>
                </a:lnTo>
                <a:lnTo>
                  <a:pt x="1871898" y="2081141"/>
                </a:lnTo>
                <a:lnTo>
                  <a:pt x="1915371" y="2086725"/>
                </a:lnTo>
                <a:lnTo>
                  <a:pt x="1958880" y="2081141"/>
                </a:lnTo>
                <a:lnTo>
                  <a:pt x="2000000" y="2064434"/>
                </a:lnTo>
                <a:lnTo>
                  <a:pt x="2036538" y="2036559"/>
                </a:lnTo>
                <a:lnTo>
                  <a:pt x="2064425" y="1999995"/>
                </a:lnTo>
                <a:lnTo>
                  <a:pt x="2081157" y="1958819"/>
                </a:lnTo>
                <a:lnTo>
                  <a:pt x="2086735" y="1915337"/>
                </a:lnTo>
                <a:lnTo>
                  <a:pt x="2081157" y="1871856"/>
                </a:lnTo>
                <a:lnTo>
                  <a:pt x="2073632" y="1853336"/>
                </a:lnTo>
                <a:close/>
              </a:path>
              <a:path w="2338070" h="2338070">
                <a:moveTo>
                  <a:pt x="501381" y="667480"/>
                </a:moveTo>
                <a:lnTo>
                  <a:pt x="11930" y="1139952"/>
                </a:lnTo>
                <a:lnTo>
                  <a:pt x="0" y="1168847"/>
                </a:lnTo>
                <a:lnTo>
                  <a:pt x="2980" y="1184250"/>
                </a:lnTo>
                <a:lnTo>
                  <a:pt x="11930" y="1197762"/>
                </a:lnTo>
                <a:lnTo>
                  <a:pt x="472457" y="1658302"/>
                </a:lnTo>
                <a:lnTo>
                  <a:pt x="485958" y="1667246"/>
                </a:lnTo>
                <a:lnTo>
                  <a:pt x="501364" y="1670227"/>
                </a:lnTo>
                <a:lnTo>
                  <a:pt x="516771" y="1667246"/>
                </a:lnTo>
                <a:lnTo>
                  <a:pt x="546929" y="1638732"/>
                </a:lnTo>
                <a:lnTo>
                  <a:pt x="564438" y="1601663"/>
                </a:lnTo>
                <a:lnTo>
                  <a:pt x="569807" y="1573211"/>
                </a:lnTo>
                <a:lnTo>
                  <a:pt x="576130" y="1547475"/>
                </a:lnTo>
                <a:lnTo>
                  <a:pt x="613075" y="1482280"/>
                </a:lnTo>
                <a:lnTo>
                  <a:pt x="649634" y="1454393"/>
                </a:lnTo>
                <a:lnTo>
                  <a:pt x="690818" y="1437661"/>
                </a:lnTo>
                <a:lnTo>
                  <a:pt x="734277" y="1432085"/>
                </a:lnTo>
                <a:lnTo>
                  <a:pt x="2091515" y="1432085"/>
                </a:lnTo>
                <a:lnTo>
                  <a:pt x="2325844" y="1197762"/>
                </a:lnTo>
                <a:lnTo>
                  <a:pt x="2334777" y="1184250"/>
                </a:lnTo>
                <a:lnTo>
                  <a:pt x="2337760" y="1168847"/>
                </a:lnTo>
                <a:lnTo>
                  <a:pt x="2334785" y="1153449"/>
                </a:lnTo>
                <a:lnTo>
                  <a:pt x="2325844" y="1139952"/>
                </a:lnTo>
                <a:lnTo>
                  <a:pt x="2091323" y="905417"/>
                </a:lnTo>
                <a:lnTo>
                  <a:pt x="734069" y="905417"/>
                </a:lnTo>
                <a:lnTo>
                  <a:pt x="690599" y="899835"/>
                </a:lnTo>
                <a:lnTo>
                  <a:pt x="649437" y="883101"/>
                </a:lnTo>
                <a:lnTo>
                  <a:pt x="612894" y="855218"/>
                </a:lnTo>
                <a:lnTo>
                  <a:pt x="578205" y="813465"/>
                </a:lnTo>
                <a:lnTo>
                  <a:pt x="568024" y="753910"/>
                </a:lnTo>
                <a:lnTo>
                  <a:pt x="564215" y="735823"/>
                </a:lnTo>
                <a:lnTo>
                  <a:pt x="546727" y="698737"/>
                </a:lnTo>
                <a:lnTo>
                  <a:pt x="516786" y="670456"/>
                </a:lnTo>
                <a:lnTo>
                  <a:pt x="501381" y="667480"/>
                </a:lnTo>
                <a:close/>
              </a:path>
              <a:path w="2338070" h="2338070">
                <a:moveTo>
                  <a:pt x="1168874" y="0"/>
                </a:moveTo>
                <a:lnTo>
                  <a:pt x="679442" y="472465"/>
                </a:lnTo>
                <a:lnTo>
                  <a:pt x="667526" y="501365"/>
                </a:lnTo>
                <a:lnTo>
                  <a:pt x="670505" y="516765"/>
                </a:lnTo>
                <a:lnTo>
                  <a:pt x="698810" y="546734"/>
                </a:lnTo>
                <a:lnTo>
                  <a:pt x="735893" y="564248"/>
                </a:lnTo>
                <a:lnTo>
                  <a:pt x="764352" y="569621"/>
                </a:lnTo>
                <a:lnTo>
                  <a:pt x="790081" y="575938"/>
                </a:lnTo>
                <a:lnTo>
                  <a:pt x="855235" y="612876"/>
                </a:lnTo>
                <a:lnTo>
                  <a:pt x="883136" y="649406"/>
                </a:lnTo>
                <a:lnTo>
                  <a:pt x="899874" y="690562"/>
                </a:lnTo>
                <a:lnTo>
                  <a:pt x="905451" y="734036"/>
                </a:lnTo>
                <a:lnTo>
                  <a:pt x="899868" y="777514"/>
                </a:lnTo>
                <a:lnTo>
                  <a:pt x="883129" y="818687"/>
                </a:lnTo>
                <a:lnTo>
                  <a:pt x="855235" y="855243"/>
                </a:lnTo>
                <a:lnTo>
                  <a:pt x="818697" y="883123"/>
                </a:lnTo>
                <a:lnTo>
                  <a:pt x="777538" y="899847"/>
                </a:lnTo>
                <a:lnTo>
                  <a:pt x="734069" y="905417"/>
                </a:lnTo>
                <a:lnTo>
                  <a:pt x="2091323" y="905417"/>
                </a:lnTo>
                <a:lnTo>
                  <a:pt x="1865304" y="679386"/>
                </a:lnTo>
                <a:lnTo>
                  <a:pt x="1856364" y="665898"/>
                </a:lnTo>
                <a:lnTo>
                  <a:pt x="1853390" y="650509"/>
                </a:lnTo>
                <a:lnTo>
                  <a:pt x="1856376" y="635116"/>
                </a:lnTo>
                <a:lnTo>
                  <a:pt x="1887958" y="601875"/>
                </a:lnTo>
                <a:lnTo>
                  <a:pt x="1925043" y="584359"/>
                </a:lnTo>
                <a:lnTo>
                  <a:pt x="1953492" y="579000"/>
                </a:lnTo>
                <a:lnTo>
                  <a:pt x="1979223" y="572673"/>
                </a:lnTo>
                <a:lnTo>
                  <a:pt x="2012222" y="559075"/>
                </a:lnTo>
                <a:lnTo>
                  <a:pt x="2044399" y="535711"/>
                </a:lnTo>
                <a:lnTo>
                  <a:pt x="2072304" y="499163"/>
                </a:lnTo>
                <a:lnTo>
                  <a:pt x="2078313" y="484390"/>
                </a:lnTo>
                <a:lnTo>
                  <a:pt x="1687237" y="484390"/>
                </a:lnTo>
                <a:lnTo>
                  <a:pt x="1671828" y="481409"/>
                </a:lnTo>
                <a:lnTo>
                  <a:pt x="1658319" y="472465"/>
                </a:lnTo>
                <a:lnTo>
                  <a:pt x="1197779" y="11925"/>
                </a:lnTo>
                <a:lnTo>
                  <a:pt x="1184275" y="2981"/>
                </a:lnTo>
                <a:lnTo>
                  <a:pt x="1168874" y="0"/>
                </a:lnTo>
                <a:close/>
              </a:path>
              <a:path w="2338070" h="2338070">
                <a:moveTo>
                  <a:pt x="1923273" y="243133"/>
                </a:moveTo>
                <a:lnTo>
                  <a:pt x="1879793" y="248712"/>
                </a:lnTo>
                <a:lnTo>
                  <a:pt x="1838625" y="265444"/>
                </a:lnTo>
                <a:lnTo>
                  <a:pt x="1802083" y="293331"/>
                </a:lnTo>
                <a:lnTo>
                  <a:pt x="1767397" y="335064"/>
                </a:lnTo>
                <a:lnTo>
                  <a:pt x="1757227" y="394627"/>
                </a:lnTo>
                <a:lnTo>
                  <a:pt x="1753417" y="412714"/>
                </a:lnTo>
                <a:lnTo>
                  <a:pt x="1735910" y="449800"/>
                </a:lnTo>
                <a:lnTo>
                  <a:pt x="1702646" y="481409"/>
                </a:lnTo>
                <a:lnTo>
                  <a:pt x="1687237" y="484390"/>
                </a:lnTo>
                <a:lnTo>
                  <a:pt x="2078313" y="484390"/>
                </a:lnTo>
                <a:lnTo>
                  <a:pt x="2089049" y="457998"/>
                </a:lnTo>
                <a:lnTo>
                  <a:pt x="2094637" y="414524"/>
                </a:lnTo>
                <a:lnTo>
                  <a:pt x="2089069" y="371048"/>
                </a:lnTo>
                <a:lnTo>
                  <a:pt x="2072344" y="329877"/>
                </a:lnTo>
                <a:lnTo>
                  <a:pt x="2044463" y="293319"/>
                </a:lnTo>
                <a:lnTo>
                  <a:pt x="2007921" y="265437"/>
                </a:lnTo>
                <a:lnTo>
                  <a:pt x="1966754" y="248708"/>
                </a:lnTo>
                <a:lnTo>
                  <a:pt x="1923273" y="243133"/>
                </a:lnTo>
                <a:close/>
              </a:path>
            </a:pathLst>
          </a:custGeom>
          <a:solidFill>
            <a:schemeClr val="bg1">
              <a:alpha val="54000"/>
            </a:schemeClr>
          </a:solidFill>
          <a:effectLst>
            <a:outerShdw blurRad="279400" sx="102000" sy="102000" algn="ctr" rotWithShape="0">
              <a:prstClr val="black">
                <a:alpha val="18000"/>
              </a:prst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47300" y="1276780"/>
            <a:ext cx="729615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200" b="1" i="0" u="none" strike="noStrike" kern="1200" cap="none" spc="-280" normalizeH="0" baseline="0" noProof="0" dirty="0">
                <a:ln>
                  <a:noFill/>
                </a:ln>
                <a:solidFill>
                  <a:srgbClr val="14DA46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01</a:t>
            </a:r>
            <a:endParaRPr kumimoji="0" sz="5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7300" y="2363900"/>
            <a:ext cx="30245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spc="10" dirty="0">
                <a:solidFill>
                  <a:prstClr val="black"/>
                </a:solidFill>
                <a:latin typeface="Trebuchet MS"/>
                <a:cs typeface="Trebuchet MS"/>
              </a:rPr>
              <a:t>Сбербанк КИБ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37775" y="2896081"/>
            <a:ext cx="30143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регистрирует </a:t>
            </a:r>
            <a:r>
              <a:rPr kumimoji="0" sz="14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композитный</a:t>
            </a:r>
            <a:r>
              <a:rPr kumimoji="0" sz="1400" b="0" i="0" u="none" strike="noStrike" kern="1200" cap="none" spc="-1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индекс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37775" y="3109441"/>
            <a:ext cx="304990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113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соответствующий</a:t>
            </a:r>
            <a:r>
              <a:rPr kumimoji="0" sz="14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риск-профилю, 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 </a:t>
            </a:r>
            <a:r>
              <a:rPr kumimoji="0" sz="14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заложенным</a:t>
            </a:r>
            <a:r>
              <a:rPr kumimoji="0" sz="14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алгоритмом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ребалансировки </a:t>
            </a:r>
            <a:r>
              <a:rPr kumimoji="0" sz="14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составляющих</a:t>
            </a:r>
            <a:r>
              <a:rPr kumimoji="0" sz="1400" b="0" i="0" u="none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его  </a:t>
            </a:r>
            <a:r>
              <a:rPr kumimoji="0" sz="14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индексов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497399" y="2584897"/>
            <a:ext cx="814069" cy="0"/>
          </a:xfrm>
          <a:custGeom>
            <a:avLst/>
            <a:gdLst/>
            <a:ahLst/>
            <a:cxnLst/>
            <a:rect l="l" t="t" r="r" b="b"/>
            <a:pathLst>
              <a:path w="814070">
                <a:moveTo>
                  <a:pt x="0" y="0"/>
                </a:moveTo>
                <a:lnTo>
                  <a:pt x="8136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696680" y="1276780"/>
            <a:ext cx="2149475" cy="1112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04925" marR="0" lvl="0" indent="0" algn="ctr" defTabSz="914400" rtl="0" eaLnBrk="1" fontAlgn="auto" latinLnBrk="0" hangingPunct="1">
              <a:lnSpc>
                <a:spcPts val="596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200" b="1" i="0" u="none" strike="noStrike" kern="1200" cap="none" spc="175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03</a:t>
            </a:r>
            <a:endParaRPr kumimoji="0" sz="5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1270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У</a:t>
            </a:r>
            <a:r>
              <a:rPr kumimoji="0" sz="2400" b="1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правляю</a:t>
            </a:r>
            <a:r>
              <a:rPr kumimoji="0" sz="2400" b="1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щ</a:t>
            </a:r>
            <a:r>
              <a:rPr kumimoji="0" sz="2400" b="1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ая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339809" y="2363900"/>
            <a:ext cx="15062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компания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511799" y="2812261"/>
            <a:ext cx="23342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по </a:t>
            </a:r>
            <a:r>
              <a:rPr kumimoji="0" sz="14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итогам</a:t>
            </a:r>
            <a:r>
              <a:rPr kumimoji="0" sz="1400" b="0" i="0" u="none" strike="noStrike" kern="1200" cap="none" spc="-2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ребалансировки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414720" y="3025621"/>
            <a:ext cx="24314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индекса </a:t>
            </a:r>
            <a:r>
              <a:rPr kumimoji="0" sz="14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приводит</a:t>
            </a:r>
            <a:r>
              <a:rPr kumimoji="0" sz="1400" b="0" i="0" u="none" strike="noStrike" kern="1200" cap="none" spc="-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портфель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927496" y="3238981"/>
            <a:ext cx="19189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2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БПИФ</a:t>
            </a:r>
            <a:r>
              <a:rPr kumimoji="0" sz="1400" b="0" i="0" u="none" strike="noStrike" kern="1200" cap="none" spc="-2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в </a:t>
            </a:r>
            <a:r>
              <a:rPr kumimoji="0" sz="14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соответствие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655817" y="3452341"/>
            <a:ext cx="21901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 </a:t>
            </a:r>
            <a:r>
              <a:rPr kumimoji="0" sz="14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композитным</a:t>
            </a:r>
            <a:r>
              <a:rPr kumimoji="0" sz="1400" b="0" i="0" u="none" strike="noStrike" kern="1200" cap="none" spc="-1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индексом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8013600" y="2584897"/>
            <a:ext cx="2210435" cy="0"/>
          </a:xfrm>
          <a:custGeom>
            <a:avLst/>
            <a:gdLst/>
            <a:ahLst/>
            <a:cxnLst/>
            <a:rect l="l" t="t" r="r" b="b"/>
            <a:pathLst>
              <a:path w="2210434">
                <a:moveTo>
                  <a:pt x="0" y="0"/>
                </a:moveTo>
                <a:lnTo>
                  <a:pt x="221039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6096595" y="4525900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53280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090398" y="3703166"/>
            <a:ext cx="283959" cy="27589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920557" y="3620404"/>
            <a:ext cx="339725" cy="0"/>
          </a:xfrm>
          <a:custGeom>
            <a:avLst/>
            <a:gdLst/>
            <a:ahLst/>
            <a:cxnLst/>
            <a:rect l="l" t="t" r="r" b="b"/>
            <a:pathLst>
              <a:path w="339725">
                <a:moveTo>
                  <a:pt x="0" y="0"/>
                </a:moveTo>
                <a:lnTo>
                  <a:pt x="339674" y="0"/>
                </a:lnTo>
              </a:path>
            </a:pathLst>
          </a:custGeom>
          <a:ln w="183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920557" y="4006648"/>
            <a:ext cx="339725" cy="0"/>
          </a:xfrm>
          <a:custGeom>
            <a:avLst/>
            <a:gdLst/>
            <a:ahLst/>
            <a:cxnLst/>
            <a:rect l="l" t="t" r="r" b="b"/>
            <a:pathLst>
              <a:path w="339725">
                <a:moveTo>
                  <a:pt x="0" y="0"/>
                </a:moveTo>
                <a:lnTo>
                  <a:pt x="339674" y="0"/>
                </a:lnTo>
              </a:path>
            </a:pathLst>
          </a:custGeom>
          <a:ln w="183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920558" y="3712367"/>
            <a:ext cx="170180" cy="0"/>
          </a:xfrm>
          <a:custGeom>
            <a:avLst/>
            <a:gdLst/>
            <a:ahLst/>
            <a:cxnLst/>
            <a:rect l="l" t="t" r="r" b="b"/>
            <a:pathLst>
              <a:path w="170179">
                <a:moveTo>
                  <a:pt x="0" y="0"/>
                </a:moveTo>
                <a:lnTo>
                  <a:pt x="169837" y="0"/>
                </a:lnTo>
              </a:path>
            </a:pathLst>
          </a:custGeom>
          <a:ln w="183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920558" y="3914684"/>
            <a:ext cx="170180" cy="0"/>
          </a:xfrm>
          <a:custGeom>
            <a:avLst/>
            <a:gdLst/>
            <a:ahLst/>
            <a:cxnLst/>
            <a:rect l="l" t="t" r="r" b="b"/>
            <a:pathLst>
              <a:path w="170179">
                <a:moveTo>
                  <a:pt x="0" y="0"/>
                </a:moveTo>
                <a:lnTo>
                  <a:pt x="169837" y="0"/>
                </a:lnTo>
              </a:path>
            </a:pathLst>
          </a:custGeom>
          <a:ln w="183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920562" y="3813526"/>
            <a:ext cx="132715" cy="0"/>
          </a:xfrm>
          <a:custGeom>
            <a:avLst/>
            <a:gdLst/>
            <a:ahLst/>
            <a:cxnLst/>
            <a:rect l="l" t="t" r="r" b="b"/>
            <a:pathLst>
              <a:path w="132714">
                <a:moveTo>
                  <a:pt x="0" y="0"/>
                </a:moveTo>
                <a:lnTo>
                  <a:pt x="132092" y="0"/>
                </a:lnTo>
              </a:path>
            </a:pathLst>
          </a:custGeom>
          <a:ln w="183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4701951" y="2362434"/>
            <a:ext cx="334645" cy="370205"/>
          </a:xfrm>
          <a:custGeom>
            <a:avLst/>
            <a:gdLst/>
            <a:ahLst/>
            <a:cxnLst/>
            <a:rect l="l" t="t" r="r" b="b"/>
            <a:pathLst>
              <a:path w="334645" h="370205">
                <a:moveTo>
                  <a:pt x="308190" y="0"/>
                </a:moveTo>
                <a:lnTo>
                  <a:pt x="26415" y="0"/>
                </a:lnTo>
                <a:lnTo>
                  <a:pt x="16143" y="2079"/>
                </a:lnTo>
                <a:lnTo>
                  <a:pt x="7745" y="7745"/>
                </a:lnTo>
                <a:lnTo>
                  <a:pt x="2079" y="16143"/>
                </a:lnTo>
                <a:lnTo>
                  <a:pt x="0" y="26416"/>
                </a:lnTo>
                <a:lnTo>
                  <a:pt x="0" y="64731"/>
                </a:lnTo>
                <a:lnTo>
                  <a:pt x="120459" y="203352"/>
                </a:lnTo>
                <a:lnTo>
                  <a:pt x="123278" y="210159"/>
                </a:lnTo>
                <a:lnTo>
                  <a:pt x="123278" y="364350"/>
                </a:lnTo>
                <a:lnTo>
                  <a:pt x="125158" y="367398"/>
                </a:lnTo>
                <a:lnTo>
                  <a:pt x="128130" y="368896"/>
                </a:lnTo>
                <a:lnTo>
                  <a:pt x="129387" y="369506"/>
                </a:lnTo>
                <a:lnTo>
                  <a:pt x="130746" y="369824"/>
                </a:lnTo>
                <a:lnTo>
                  <a:pt x="133946" y="369824"/>
                </a:lnTo>
                <a:lnTo>
                  <a:pt x="135813" y="369227"/>
                </a:lnTo>
                <a:lnTo>
                  <a:pt x="170233" y="343408"/>
                </a:lnTo>
                <a:lnTo>
                  <a:pt x="140881" y="343408"/>
                </a:lnTo>
                <a:lnTo>
                  <a:pt x="140881" y="217119"/>
                </a:lnTo>
                <a:lnTo>
                  <a:pt x="20358" y="78435"/>
                </a:lnTo>
                <a:lnTo>
                  <a:pt x="17614" y="71793"/>
                </a:lnTo>
                <a:lnTo>
                  <a:pt x="17614" y="21551"/>
                </a:lnTo>
                <a:lnTo>
                  <a:pt x="21551" y="17614"/>
                </a:lnTo>
                <a:lnTo>
                  <a:pt x="332824" y="17614"/>
                </a:lnTo>
                <a:lnTo>
                  <a:pt x="332526" y="16143"/>
                </a:lnTo>
                <a:lnTo>
                  <a:pt x="326856" y="7745"/>
                </a:lnTo>
                <a:lnTo>
                  <a:pt x="318458" y="2079"/>
                </a:lnTo>
                <a:lnTo>
                  <a:pt x="308190" y="0"/>
                </a:lnTo>
                <a:close/>
              </a:path>
              <a:path w="334645" h="370205">
                <a:moveTo>
                  <a:pt x="332824" y="17614"/>
                </a:moveTo>
                <a:lnTo>
                  <a:pt x="313042" y="17614"/>
                </a:lnTo>
                <a:lnTo>
                  <a:pt x="316991" y="21551"/>
                </a:lnTo>
                <a:lnTo>
                  <a:pt x="316991" y="71793"/>
                </a:lnTo>
                <a:lnTo>
                  <a:pt x="314248" y="78435"/>
                </a:lnTo>
                <a:lnTo>
                  <a:pt x="206608" y="185991"/>
                </a:lnTo>
                <a:lnTo>
                  <a:pt x="201146" y="192667"/>
                </a:lnTo>
                <a:lnTo>
                  <a:pt x="197094" y="200266"/>
                </a:lnTo>
                <a:lnTo>
                  <a:pt x="194577" y="208508"/>
                </a:lnTo>
                <a:lnTo>
                  <a:pt x="193713" y="217119"/>
                </a:lnTo>
                <a:lnTo>
                  <a:pt x="193713" y="302145"/>
                </a:lnTo>
                <a:lnTo>
                  <a:pt x="192392" y="304774"/>
                </a:lnTo>
                <a:lnTo>
                  <a:pt x="140881" y="343408"/>
                </a:lnTo>
                <a:lnTo>
                  <a:pt x="170233" y="343408"/>
                </a:lnTo>
                <a:lnTo>
                  <a:pt x="207378" y="315544"/>
                </a:lnTo>
                <a:lnTo>
                  <a:pt x="211327" y="307657"/>
                </a:lnTo>
                <a:lnTo>
                  <a:pt x="211327" y="210159"/>
                </a:lnTo>
                <a:lnTo>
                  <a:pt x="214147" y="203352"/>
                </a:lnTo>
                <a:lnTo>
                  <a:pt x="321701" y="95872"/>
                </a:lnTo>
                <a:lnTo>
                  <a:pt x="334606" y="64731"/>
                </a:lnTo>
                <a:lnTo>
                  <a:pt x="334606" y="26416"/>
                </a:lnTo>
                <a:lnTo>
                  <a:pt x="332824" y="176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948496" y="2573762"/>
            <a:ext cx="176110" cy="21132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7035859" y="2389552"/>
            <a:ext cx="488315" cy="346075"/>
          </a:xfrm>
          <a:custGeom>
            <a:avLst/>
            <a:gdLst/>
            <a:ahLst/>
            <a:cxnLst/>
            <a:rect l="l" t="t" r="r" b="b"/>
            <a:pathLst>
              <a:path w="488315" h="346075">
                <a:moveTo>
                  <a:pt x="457606" y="0"/>
                </a:moveTo>
                <a:lnTo>
                  <a:pt x="30518" y="0"/>
                </a:lnTo>
                <a:lnTo>
                  <a:pt x="18650" y="2401"/>
                </a:lnTo>
                <a:lnTo>
                  <a:pt x="8948" y="8947"/>
                </a:lnTo>
                <a:lnTo>
                  <a:pt x="2402" y="18645"/>
                </a:lnTo>
                <a:lnTo>
                  <a:pt x="0" y="30505"/>
                </a:lnTo>
                <a:lnTo>
                  <a:pt x="0" y="315239"/>
                </a:lnTo>
                <a:lnTo>
                  <a:pt x="2402" y="327099"/>
                </a:lnTo>
                <a:lnTo>
                  <a:pt x="8948" y="336797"/>
                </a:lnTo>
                <a:lnTo>
                  <a:pt x="18650" y="343342"/>
                </a:lnTo>
                <a:lnTo>
                  <a:pt x="30518" y="345744"/>
                </a:lnTo>
                <a:lnTo>
                  <a:pt x="457606" y="345744"/>
                </a:lnTo>
                <a:lnTo>
                  <a:pt x="469466" y="343342"/>
                </a:lnTo>
                <a:lnTo>
                  <a:pt x="479164" y="336797"/>
                </a:lnTo>
                <a:lnTo>
                  <a:pt x="485709" y="327099"/>
                </a:lnTo>
                <a:lnTo>
                  <a:pt x="486054" y="325399"/>
                </a:lnTo>
                <a:lnTo>
                  <a:pt x="24904" y="325399"/>
                </a:lnTo>
                <a:lnTo>
                  <a:pt x="20345" y="320852"/>
                </a:lnTo>
                <a:lnTo>
                  <a:pt x="20345" y="24892"/>
                </a:lnTo>
                <a:lnTo>
                  <a:pt x="24904" y="20332"/>
                </a:lnTo>
                <a:lnTo>
                  <a:pt x="486051" y="20332"/>
                </a:lnTo>
                <a:lnTo>
                  <a:pt x="485709" y="18645"/>
                </a:lnTo>
                <a:lnTo>
                  <a:pt x="479164" y="8947"/>
                </a:lnTo>
                <a:lnTo>
                  <a:pt x="469466" y="2401"/>
                </a:lnTo>
                <a:lnTo>
                  <a:pt x="457606" y="0"/>
                </a:lnTo>
                <a:close/>
              </a:path>
              <a:path w="488315" h="346075">
                <a:moveTo>
                  <a:pt x="486051" y="20332"/>
                </a:moveTo>
                <a:lnTo>
                  <a:pt x="463219" y="20332"/>
                </a:lnTo>
                <a:lnTo>
                  <a:pt x="467779" y="24892"/>
                </a:lnTo>
                <a:lnTo>
                  <a:pt x="467779" y="320852"/>
                </a:lnTo>
                <a:lnTo>
                  <a:pt x="463219" y="325399"/>
                </a:lnTo>
                <a:lnTo>
                  <a:pt x="486054" y="325399"/>
                </a:lnTo>
                <a:lnTo>
                  <a:pt x="488111" y="315239"/>
                </a:lnTo>
                <a:lnTo>
                  <a:pt x="488111" y="30505"/>
                </a:lnTo>
                <a:lnTo>
                  <a:pt x="486051" y="203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7198570" y="2328538"/>
            <a:ext cx="162699" cy="8135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7034762" y="2510523"/>
            <a:ext cx="490855" cy="73025"/>
          </a:xfrm>
          <a:custGeom>
            <a:avLst/>
            <a:gdLst/>
            <a:ahLst/>
            <a:cxnLst/>
            <a:rect l="l" t="t" r="r" b="b"/>
            <a:pathLst>
              <a:path w="490854" h="73025">
                <a:moveTo>
                  <a:pt x="8483" y="0"/>
                </a:moveTo>
                <a:lnTo>
                  <a:pt x="2832" y="3213"/>
                </a:lnTo>
                <a:lnTo>
                  <a:pt x="1435" y="8661"/>
                </a:lnTo>
                <a:lnTo>
                  <a:pt x="0" y="14097"/>
                </a:lnTo>
                <a:lnTo>
                  <a:pt x="170726" y="63334"/>
                </a:lnTo>
                <a:lnTo>
                  <a:pt x="226390" y="72252"/>
                </a:lnTo>
                <a:lnTo>
                  <a:pt x="245160" y="72847"/>
                </a:lnTo>
                <a:lnTo>
                  <a:pt x="263927" y="72252"/>
                </a:lnTo>
                <a:lnTo>
                  <a:pt x="282635" y="70467"/>
                </a:lnTo>
                <a:lnTo>
                  <a:pt x="301214" y="67494"/>
                </a:lnTo>
                <a:lnTo>
                  <a:pt x="319595" y="63334"/>
                </a:lnTo>
                <a:lnTo>
                  <a:pt x="361071" y="52514"/>
                </a:lnTo>
                <a:lnTo>
                  <a:pt x="245148" y="52514"/>
                </a:lnTo>
                <a:lnTo>
                  <a:pt x="210253" y="50295"/>
                </a:lnTo>
                <a:lnTo>
                  <a:pt x="175844" y="43637"/>
                </a:lnTo>
                <a:lnTo>
                  <a:pt x="8483" y="0"/>
                </a:lnTo>
                <a:close/>
              </a:path>
              <a:path w="490854" h="73025">
                <a:moveTo>
                  <a:pt x="481825" y="0"/>
                </a:moveTo>
                <a:lnTo>
                  <a:pt x="314452" y="43637"/>
                </a:lnTo>
                <a:lnTo>
                  <a:pt x="280042" y="50295"/>
                </a:lnTo>
                <a:lnTo>
                  <a:pt x="245148" y="52514"/>
                </a:lnTo>
                <a:lnTo>
                  <a:pt x="361071" y="52514"/>
                </a:lnTo>
                <a:lnTo>
                  <a:pt x="487057" y="19646"/>
                </a:lnTo>
                <a:lnTo>
                  <a:pt x="490308" y="14097"/>
                </a:lnTo>
                <a:lnTo>
                  <a:pt x="487464" y="3213"/>
                </a:lnTo>
                <a:lnTo>
                  <a:pt x="4818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7239241" y="2470903"/>
            <a:ext cx="81356" cy="8135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50" b="0" i="0" u="none" strike="noStrike" kern="1200" cap="none" spc="90" normalizeH="0" baseline="0" noProof="0" dirty="0">
                <a:ln>
                  <a:noFill/>
                </a:ln>
                <a:solidFill>
                  <a:srgbClr val="83EB9D"/>
                </a:solidFill>
                <a:effectLst/>
                <a:uLnTx/>
                <a:uFillTx/>
                <a:latin typeface="Trebuchet MS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sz="1450" b="0" i="0" u="none" strike="noStrike" kern="1200" cap="none" spc="90" normalizeH="0" baseline="0" noProof="0" dirty="0">
              <a:ln>
                <a:noFill/>
              </a:ln>
              <a:solidFill>
                <a:srgbClr val="83EB9D"/>
              </a:solidFill>
              <a:effectLst/>
              <a:uLnTx/>
              <a:uFillTx/>
              <a:latin typeface="Trebuchet MS"/>
              <a:ea typeface="+mn-ea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title"/>
          </p:nvPr>
        </p:nvSpPr>
        <p:spPr>
          <a:xfrm>
            <a:off x="1027003" y="405252"/>
            <a:ext cx="8904028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chemeClr val="accent1"/>
                </a:solidFill>
                <a:latin typeface="+mj-lt"/>
                <a:cs typeface="+mj-cs"/>
              </a:rPr>
              <a:t>Конструируем умный БПИФ – финансовый  инструмент не имеет аналогов на </a:t>
            </a:r>
            <a:r>
              <a:rPr sz="2800" dirty="0" err="1">
                <a:solidFill>
                  <a:schemeClr val="accent1"/>
                </a:solidFill>
                <a:latin typeface="+mj-lt"/>
                <a:cs typeface="+mj-cs"/>
              </a:rPr>
              <a:t>рынке</a:t>
            </a:r>
            <a:r>
              <a:rPr sz="2800" dirty="0">
                <a:solidFill>
                  <a:schemeClr val="accent1"/>
                </a:solidFill>
                <a:latin typeface="+mj-lt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52365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43FA2561-CFAE-4284-B25A-281C0A81986A}"/>
              </a:ext>
            </a:extLst>
          </p:cNvPr>
          <p:cNvGrpSpPr/>
          <p:nvPr/>
        </p:nvGrpSpPr>
        <p:grpSpPr>
          <a:xfrm>
            <a:off x="3777463" y="2050491"/>
            <a:ext cx="2551372" cy="1884918"/>
            <a:chOff x="5129084" y="1987803"/>
            <a:chExt cx="2551372" cy="1884918"/>
          </a:xfrm>
        </p:grpSpPr>
        <p:sp>
          <p:nvSpPr>
            <p:cNvPr id="40" name="Полилиния: фигура 39">
              <a:extLst>
                <a:ext uri="{FF2B5EF4-FFF2-40B4-BE49-F238E27FC236}">
                  <a16:creationId xmlns:a16="http://schemas.microsoft.com/office/drawing/2014/main" id="{7534F621-C98D-437C-AB5B-1D691388D2CF}"/>
                </a:ext>
              </a:extLst>
            </p:cNvPr>
            <p:cNvSpPr/>
            <p:nvPr/>
          </p:nvSpPr>
          <p:spPr>
            <a:xfrm rot="16200000">
              <a:off x="5462311" y="1654576"/>
              <a:ext cx="1884918" cy="2551371"/>
            </a:xfrm>
            <a:custGeom>
              <a:avLst/>
              <a:gdLst>
                <a:gd name="connsiteX0" fmla="*/ 0 w 2857500"/>
                <a:gd name="connsiteY0" fmla="*/ 0 h 1790700"/>
                <a:gd name="connsiteX1" fmla="*/ 1358900 w 2857500"/>
                <a:gd name="connsiteY1" fmla="*/ 1079500 h 1790700"/>
                <a:gd name="connsiteX2" fmla="*/ 2857500 w 2857500"/>
                <a:gd name="connsiteY2" fmla="*/ 1790700 h 1790700"/>
                <a:gd name="connsiteX0" fmla="*/ 0 w 2857500"/>
                <a:gd name="connsiteY0" fmla="*/ 0 h 1790700"/>
                <a:gd name="connsiteX1" fmla="*/ 2857500 w 2857500"/>
                <a:gd name="connsiteY1" fmla="*/ 1790700 h 17907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00" h="1752600">
                  <a:moveTo>
                    <a:pt x="0" y="0"/>
                  </a:moveTo>
                  <a:cubicBezTo>
                    <a:pt x="1435100" y="12700"/>
                    <a:pt x="1587500" y="1739900"/>
                    <a:pt x="2857500" y="1752600"/>
                  </a:cubicBezTo>
                </a:path>
              </a:pathLst>
            </a:custGeom>
            <a:noFill/>
            <a:ln w="73025">
              <a:gradFill flip="none" rotWithShape="1">
                <a:gsLst>
                  <a:gs pos="0">
                    <a:schemeClr val="tx1">
                      <a:lumMod val="20000"/>
                      <a:lumOff val="80000"/>
                      <a:alpha val="0"/>
                    </a:schemeClr>
                  </a:gs>
                  <a:gs pos="100000">
                    <a:schemeClr val="tx1">
                      <a:lumMod val="20000"/>
                      <a:lumOff val="80000"/>
                      <a:alpha val="2900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олилиния: фигура 40">
              <a:extLst>
                <a:ext uri="{FF2B5EF4-FFF2-40B4-BE49-F238E27FC236}">
                  <a16:creationId xmlns:a16="http://schemas.microsoft.com/office/drawing/2014/main" id="{D5C3B34F-E9DA-407A-BFDB-52CC808F08F3}"/>
                </a:ext>
              </a:extLst>
            </p:cNvPr>
            <p:cNvSpPr/>
            <p:nvPr/>
          </p:nvSpPr>
          <p:spPr>
            <a:xfrm rot="16200000">
              <a:off x="5462312" y="1654576"/>
              <a:ext cx="1884918" cy="2551371"/>
            </a:xfrm>
            <a:custGeom>
              <a:avLst/>
              <a:gdLst>
                <a:gd name="connsiteX0" fmla="*/ 0 w 2857500"/>
                <a:gd name="connsiteY0" fmla="*/ 0 h 1790700"/>
                <a:gd name="connsiteX1" fmla="*/ 1358900 w 2857500"/>
                <a:gd name="connsiteY1" fmla="*/ 1079500 h 1790700"/>
                <a:gd name="connsiteX2" fmla="*/ 2857500 w 2857500"/>
                <a:gd name="connsiteY2" fmla="*/ 1790700 h 1790700"/>
                <a:gd name="connsiteX0" fmla="*/ 0 w 2857500"/>
                <a:gd name="connsiteY0" fmla="*/ 0 h 1790700"/>
                <a:gd name="connsiteX1" fmla="*/ 2857500 w 2857500"/>
                <a:gd name="connsiteY1" fmla="*/ 1790700 h 17907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00" h="1752600">
                  <a:moveTo>
                    <a:pt x="0" y="0"/>
                  </a:moveTo>
                  <a:cubicBezTo>
                    <a:pt x="1435100" y="12700"/>
                    <a:pt x="1587500" y="1739900"/>
                    <a:pt x="2857500" y="1752600"/>
                  </a:cubicBezTo>
                </a:path>
              </a:pathLst>
            </a:custGeom>
            <a:noFill/>
            <a:ln w="19050">
              <a:gradFill flip="none" rotWithShape="1">
                <a:gsLst>
                  <a:gs pos="20000">
                    <a:schemeClr val="tx1">
                      <a:lumMod val="20000"/>
                      <a:lumOff val="80000"/>
                      <a:alpha val="29000"/>
                    </a:schemeClr>
                  </a:gs>
                  <a:gs pos="100000">
                    <a:schemeClr val="tx1">
                      <a:lumMod val="20000"/>
                      <a:lumOff val="80000"/>
                      <a:alpha val="4900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87DF34A4-B175-44A8-B7D0-55A1D411567E}"/>
              </a:ext>
            </a:extLst>
          </p:cNvPr>
          <p:cNvGrpSpPr/>
          <p:nvPr/>
        </p:nvGrpSpPr>
        <p:grpSpPr>
          <a:xfrm>
            <a:off x="5677355" y="2030330"/>
            <a:ext cx="4965442" cy="1884918"/>
            <a:chOff x="5826204" y="1987802"/>
            <a:chExt cx="4965442" cy="1884918"/>
          </a:xfrm>
        </p:grpSpPr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B36DF4F3-9225-406D-8C9F-F816B8EEED71}"/>
                </a:ext>
              </a:extLst>
            </p:cNvPr>
            <p:cNvSpPr/>
            <p:nvPr/>
          </p:nvSpPr>
          <p:spPr>
            <a:xfrm rot="16200000" flipV="1">
              <a:off x="7366466" y="447540"/>
              <a:ext cx="1884918" cy="4965442"/>
            </a:xfrm>
            <a:custGeom>
              <a:avLst/>
              <a:gdLst>
                <a:gd name="connsiteX0" fmla="*/ 0 w 2857500"/>
                <a:gd name="connsiteY0" fmla="*/ 0 h 1790700"/>
                <a:gd name="connsiteX1" fmla="*/ 1358900 w 2857500"/>
                <a:gd name="connsiteY1" fmla="*/ 1079500 h 1790700"/>
                <a:gd name="connsiteX2" fmla="*/ 2857500 w 2857500"/>
                <a:gd name="connsiteY2" fmla="*/ 1790700 h 1790700"/>
                <a:gd name="connsiteX0" fmla="*/ 0 w 2857500"/>
                <a:gd name="connsiteY0" fmla="*/ 0 h 1790700"/>
                <a:gd name="connsiteX1" fmla="*/ 2857500 w 2857500"/>
                <a:gd name="connsiteY1" fmla="*/ 1790700 h 17907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00" h="1752600">
                  <a:moveTo>
                    <a:pt x="0" y="0"/>
                  </a:moveTo>
                  <a:cubicBezTo>
                    <a:pt x="1435100" y="12700"/>
                    <a:pt x="1587500" y="1739900"/>
                    <a:pt x="2857500" y="1752600"/>
                  </a:cubicBezTo>
                </a:path>
              </a:pathLst>
            </a:custGeom>
            <a:noFill/>
            <a:ln w="73025">
              <a:gradFill flip="none" rotWithShape="1">
                <a:gsLst>
                  <a:gs pos="0">
                    <a:schemeClr val="tx1">
                      <a:lumMod val="20000"/>
                      <a:lumOff val="80000"/>
                      <a:alpha val="0"/>
                    </a:schemeClr>
                  </a:gs>
                  <a:gs pos="100000">
                    <a:schemeClr val="tx1">
                      <a:lumMod val="20000"/>
                      <a:lumOff val="80000"/>
                      <a:alpha val="2900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11A5D0C5-FEAA-46B1-81EE-5C06A4E93943}"/>
                </a:ext>
              </a:extLst>
            </p:cNvPr>
            <p:cNvSpPr/>
            <p:nvPr/>
          </p:nvSpPr>
          <p:spPr>
            <a:xfrm rot="16200000" flipV="1">
              <a:off x="7366466" y="447540"/>
              <a:ext cx="1884918" cy="4965442"/>
            </a:xfrm>
            <a:custGeom>
              <a:avLst/>
              <a:gdLst>
                <a:gd name="connsiteX0" fmla="*/ 0 w 2857500"/>
                <a:gd name="connsiteY0" fmla="*/ 0 h 1790700"/>
                <a:gd name="connsiteX1" fmla="*/ 1358900 w 2857500"/>
                <a:gd name="connsiteY1" fmla="*/ 1079500 h 1790700"/>
                <a:gd name="connsiteX2" fmla="*/ 2857500 w 2857500"/>
                <a:gd name="connsiteY2" fmla="*/ 1790700 h 1790700"/>
                <a:gd name="connsiteX0" fmla="*/ 0 w 2857500"/>
                <a:gd name="connsiteY0" fmla="*/ 0 h 1790700"/>
                <a:gd name="connsiteX1" fmla="*/ 2857500 w 2857500"/>
                <a:gd name="connsiteY1" fmla="*/ 1790700 h 17907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00" h="1752600">
                  <a:moveTo>
                    <a:pt x="0" y="0"/>
                  </a:moveTo>
                  <a:cubicBezTo>
                    <a:pt x="1435100" y="12700"/>
                    <a:pt x="1587500" y="1739900"/>
                    <a:pt x="2857500" y="1752600"/>
                  </a:cubicBezTo>
                </a:path>
              </a:pathLst>
            </a:custGeom>
            <a:noFill/>
            <a:ln w="19050">
              <a:gradFill flip="none" rotWithShape="1">
                <a:gsLst>
                  <a:gs pos="20000">
                    <a:schemeClr val="tx1">
                      <a:lumMod val="20000"/>
                      <a:lumOff val="80000"/>
                      <a:alpha val="29000"/>
                    </a:schemeClr>
                  </a:gs>
                  <a:gs pos="100000">
                    <a:schemeClr val="tx1">
                      <a:lumMod val="20000"/>
                      <a:lumOff val="80000"/>
                      <a:alpha val="4900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2C9A96DB-A17B-4218-8DC0-D5C597C46367}"/>
              </a:ext>
            </a:extLst>
          </p:cNvPr>
          <p:cNvGrpSpPr/>
          <p:nvPr/>
        </p:nvGrpSpPr>
        <p:grpSpPr>
          <a:xfrm>
            <a:off x="1576639" y="2030330"/>
            <a:ext cx="4965442" cy="1884918"/>
            <a:chOff x="1576639" y="1987802"/>
            <a:chExt cx="4965442" cy="1884918"/>
          </a:xfrm>
        </p:grpSpPr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B17ED680-CEEC-4296-9782-EE681497126C}"/>
                </a:ext>
              </a:extLst>
            </p:cNvPr>
            <p:cNvSpPr/>
            <p:nvPr/>
          </p:nvSpPr>
          <p:spPr>
            <a:xfrm rot="16200000">
              <a:off x="3116901" y="447540"/>
              <a:ext cx="1884918" cy="4965442"/>
            </a:xfrm>
            <a:custGeom>
              <a:avLst/>
              <a:gdLst>
                <a:gd name="connsiteX0" fmla="*/ 0 w 2857500"/>
                <a:gd name="connsiteY0" fmla="*/ 0 h 1790700"/>
                <a:gd name="connsiteX1" fmla="*/ 1358900 w 2857500"/>
                <a:gd name="connsiteY1" fmla="*/ 1079500 h 1790700"/>
                <a:gd name="connsiteX2" fmla="*/ 2857500 w 2857500"/>
                <a:gd name="connsiteY2" fmla="*/ 1790700 h 1790700"/>
                <a:gd name="connsiteX0" fmla="*/ 0 w 2857500"/>
                <a:gd name="connsiteY0" fmla="*/ 0 h 1790700"/>
                <a:gd name="connsiteX1" fmla="*/ 2857500 w 2857500"/>
                <a:gd name="connsiteY1" fmla="*/ 1790700 h 17907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00" h="1752600">
                  <a:moveTo>
                    <a:pt x="0" y="0"/>
                  </a:moveTo>
                  <a:cubicBezTo>
                    <a:pt x="1435100" y="12700"/>
                    <a:pt x="1587500" y="1739900"/>
                    <a:pt x="2857500" y="1752600"/>
                  </a:cubicBezTo>
                </a:path>
              </a:pathLst>
            </a:custGeom>
            <a:noFill/>
            <a:ln w="73025">
              <a:gradFill flip="none" rotWithShape="1">
                <a:gsLst>
                  <a:gs pos="0">
                    <a:schemeClr val="tx1">
                      <a:lumMod val="20000"/>
                      <a:lumOff val="80000"/>
                      <a:alpha val="0"/>
                    </a:schemeClr>
                  </a:gs>
                  <a:gs pos="100000">
                    <a:schemeClr val="tx1">
                      <a:lumMod val="20000"/>
                      <a:lumOff val="80000"/>
                      <a:alpha val="3100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C19D9451-4BD6-4BCF-9215-0247239B892F}"/>
                </a:ext>
              </a:extLst>
            </p:cNvPr>
            <p:cNvSpPr/>
            <p:nvPr/>
          </p:nvSpPr>
          <p:spPr>
            <a:xfrm rot="16200000">
              <a:off x="3116901" y="447540"/>
              <a:ext cx="1884918" cy="4965442"/>
            </a:xfrm>
            <a:custGeom>
              <a:avLst/>
              <a:gdLst>
                <a:gd name="connsiteX0" fmla="*/ 0 w 2857500"/>
                <a:gd name="connsiteY0" fmla="*/ 0 h 1790700"/>
                <a:gd name="connsiteX1" fmla="*/ 1358900 w 2857500"/>
                <a:gd name="connsiteY1" fmla="*/ 1079500 h 1790700"/>
                <a:gd name="connsiteX2" fmla="*/ 2857500 w 2857500"/>
                <a:gd name="connsiteY2" fmla="*/ 1790700 h 1790700"/>
                <a:gd name="connsiteX0" fmla="*/ 0 w 2857500"/>
                <a:gd name="connsiteY0" fmla="*/ 0 h 1790700"/>
                <a:gd name="connsiteX1" fmla="*/ 2857500 w 2857500"/>
                <a:gd name="connsiteY1" fmla="*/ 1790700 h 17907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00" h="1752600">
                  <a:moveTo>
                    <a:pt x="0" y="0"/>
                  </a:moveTo>
                  <a:cubicBezTo>
                    <a:pt x="1435100" y="12700"/>
                    <a:pt x="1587500" y="1739900"/>
                    <a:pt x="2857500" y="1752600"/>
                  </a:cubicBezTo>
                </a:path>
              </a:pathLst>
            </a:custGeom>
            <a:noFill/>
            <a:ln w="19050">
              <a:gradFill flip="none" rotWithShape="1">
                <a:gsLst>
                  <a:gs pos="20000">
                    <a:schemeClr val="tx1">
                      <a:lumMod val="20000"/>
                      <a:lumOff val="80000"/>
                      <a:alpha val="29000"/>
                    </a:schemeClr>
                  </a:gs>
                  <a:gs pos="100000">
                    <a:schemeClr val="tx1">
                      <a:lumMod val="20000"/>
                      <a:lumOff val="80000"/>
                      <a:alpha val="4900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C0827B28-FF93-4615-94DD-AB5FE1C93AAA}"/>
              </a:ext>
            </a:extLst>
          </p:cNvPr>
          <p:cNvGrpSpPr/>
          <p:nvPr/>
        </p:nvGrpSpPr>
        <p:grpSpPr>
          <a:xfrm>
            <a:off x="6096667" y="2037268"/>
            <a:ext cx="0" cy="1886062"/>
            <a:chOff x="6096667" y="2037268"/>
            <a:chExt cx="0" cy="1886062"/>
          </a:xfrm>
        </p:grpSpPr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id="{C1BA0C74-A6AB-4B66-B5BF-07343AFFFAF0}"/>
                </a:ext>
              </a:extLst>
            </p:cNvPr>
            <p:cNvCxnSpPr/>
            <p:nvPr/>
          </p:nvCxnSpPr>
          <p:spPr>
            <a:xfrm rot="16200000">
              <a:off x="5153636" y="2980299"/>
              <a:ext cx="1886062" cy="0"/>
            </a:xfrm>
            <a:prstGeom prst="line">
              <a:avLst/>
            </a:prstGeom>
            <a:noFill/>
            <a:ln w="73025">
              <a:gradFill flip="none" rotWithShape="1">
                <a:gsLst>
                  <a:gs pos="0">
                    <a:schemeClr val="tx1">
                      <a:lumMod val="20000"/>
                      <a:lumOff val="80000"/>
                      <a:alpha val="0"/>
                    </a:schemeClr>
                  </a:gs>
                  <a:gs pos="100000">
                    <a:schemeClr val="tx1">
                      <a:lumMod val="20000"/>
                      <a:lumOff val="80000"/>
                      <a:alpha val="2900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E4CF1F22-2A58-4090-A024-39E3C13F1B76}"/>
                </a:ext>
              </a:extLst>
            </p:cNvPr>
            <p:cNvCxnSpPr/>
            <p:nvPr/>
          </p:nvCxnSpPr>
          <p:spPr>
            <a:xfrm rot="16200000">
              <a:off x="5153636" y="2980299"/>
              <a:ext cx="1886062" cy="0"/>
            </a:xfrm>
            <a:prstGeom prst="line">
              <a:avLst/>
            </a:prstGeom>
            <a:noFill/>
            <a:ln w="19050">
              <a:gradFill flip="none" rotWithShape="1">
                <a:gsLst>
                  <a:gs pos="20000">
                    <a:schemeClr val="tx1">
                      <a:lumMod val="20000"/>
                      <a:lumOff val="80000"/>
                      <a:alpha val="29000"/>
                    </a:schemeClr>
                  </a:gs>
                  <a:gs pos="100000">
                    <a:schemeClr val="tx1">
                      <a:lumMod val="20000"/>
                      <a:lumOff val="80000"/>
                      <a:alpha val="4900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6C27BF04-3155-4731-915F-AEA10459DE0F}"/>
              </a:ext>
            </a:extLst>
          </p:cNvPr>
          <p:cNvGrpSpPr/>
          <p:nvPr/>
        </p:nvGrpSpPr>
        <p:grpSpPr>
          <a:xfrm flipH="1">
            <a:off x="5839374" y="2050491"/>
            <a:ext cx="2551372" cy="1884918"/>
            <a:chOff x="5129084" y="1987803"/>
            <a:chExt cx="2551372" cy="1884918"/>
          </a:xfrm>
        </p:grpSpPr>
        <p:sp>
          <p:nvSpPr>
            <p:cNvPr id="76" name="Полилиния: фигура 75">
              <a:extLst>
                <a:ext uri="{FF2B5EF4-FFF2-40B4-BE49-F238E27FC236}">
                  <a16:creationId xmlns:a16="http://schemas.microsoft.com/office/drawing/2014/main" id="{A8A384CE-3247-419A-BB4C-F2E9957D512D}"/>
                </a:ext>
              </a:extLst>
            </p:cNvPr>
            <p:cNvSpPr/>
            <p:nvPr/>
          </p:nvSpPr>
          <p:spPr>
            <a:xfrm rot="16200000">
              <a:off x="5462311" y="1654576"/>
              <a:ext cx="1884918" cy="2551371"/>
            </a:xfrm>
            <a:custGeom>
              <a:avLst/>
              <a:gdLst>
                <a:gd name="connsiteX0" fmla="*/ 0 w 2857500"/>
                <a:gd name="connsiteY0" fmla="*/ 0 h 1790700"/>
                <a:gd name="connsiteX1" fmla="*/ 1358900 w 2857500"/>
                <a:gd name="connsiteY1" fmla="*/ 1079500 h 1790700"/>
                <a:gd name="connsiteX2" fmla="*/ 2857500 w 2857500"/>
                <a:gd name="connsiteY2" fmla="*/ 1790700 h 1790700"/>
                <a:gd name="connsiteX0" fmla="*/ 0 w 2857500"/>
                <a:gd name="connsiteY0" fmla="*/ 0 h 1790700"/>
                <a:gd name="connsiteX1" fmla="*/ 2857500 w 2857500"/>
                <a:gd name="connsiteY1" fmla="*/ 1790700 h 17907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00" h="1752600">
                  <a:moveTo>
                    <a:pt x="0" y="0"/>
                  </a:moveTo>
                  <a:cubicBezTo>
                    <a:pt x="1435100" y="12700"/>
                    <a:pt x="1587500" y="1739900"/>
                    <a:pt x="2857500" y="1752600"/>
                  </a:cubicBezTo>
                </a:path>
              </a:pathLst>
            </a:custGeom>
            <a:noFill/>
            <a:ln w="73025">
              <a:gradFill flip="none" rotWithShape="1">
                <a:gsLst>
                  <a:gs pos="0">
                    <a:schemeClr val="tx1">
                      <a:lumMod val="20000"/>
                      <a:lumOff val="80000"/>
                      <a:alpha val="0"/>
                    </a:schemeClr>
                  </a:gs>
                  <a:gs pos="100000">
                    <a:schemeClr val="tx1">
                      <a:lumMod val="20000"/>
                      <a:lumOff val="80000"/>
                      <a:alpha val="2900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Полилиния: фигура 76">
              <a:extLst>
                <a:ext uri="{FF2B5EF4-FFF2-40B4-BE49-F238E27FC236}">
                  <a16:creationId xmlns:a16="http://schemas.microsoft.com/office/drawing/2014/main" id="{14F40E05-C776-4CA7-9625-D2F37D05E850}"/>
                </a:ext>
              </a:extLst>
            </p:cNvPr>
            <p:cNvSpPr/>
            <p:nvPr/>
          </p:nvSpPr>
          <p:spPr>
            <a:xfrm rot="16200000">
              <a:off x="5462312" y="1654576"/>
              <a:ext cx="1884918" cy="2551371"/>
            </a:xfrm>
            <a:custGeom>
              <a:avLst/>
              <a:gdLst>
                <a:gd name="connsiteX0" fmla="*/ 0 w 2857500"/>
                <a:gd name="connsiteY0" fmla="*/ 0 h 1790700"/>
                <a:gd name="connsiteX1" fmla="*/ 1358900 w 2857500"/>
                <a:gd name="connsiteY1" fmla="*/ 1079500 h 1790700"/>
                <a:gd name="connsiteX2" fmla="*/ 2857500 w 2857500"/>
                <a:gd name="connsiteY2" fmla="*/ 1790700 h 1790700"/>
                <a:gd name="connsiteX0" fmla="*/ 0 w 2857500"/>
                <a:gd name="connsiteY0" fmla="*/ 0 h 1790700"/>
                <a:gd name="connsiteX1" fmla="*/ 2857500 w 2857500"/>
                <a:gd name="connsiteY1" fmla="*/ 1790700 h 17907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  <a:gd name="connsiteX0" fmla="*/ 0 w 2857500"/>
                <a:gd name="connsiteY0" fmla="*/ 0 h 1752600"/>
                <a:gd name="connsiteX1" fmla="*/ 2857500 w 2857500"/>
                <a:gd name="connsiteY1" fmla="*/ 1752600 h 175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00" h="1752600">
                  <a:moveTo>
                    <a:pt x="0" y="0"/>
                  </a:moveTo>
                  <a:cubicBezTo>
                    <a:pt x="1435100" y="12700"/>
                    <a:pt x="1587500" y="1739900"/>
                    <a:pt x="2857500" y="1752600"/>
                  </a:cubicBezTo>
                </a:path>
              </a:pathLst>
            </a:custGeom>
            <a:noFill/>
            <a:ln w="19050">
              <a:gradFill flip="none" rotWithShape="1">
                <a:gsLst>
                  <a:gs pos="20000">
                    <a:schemeClr val="tx1">
                      <a:lumMod val="20000"/>
                      <a:lumOff val="80000"/>
                      <a:alpha val="29000"/>
                    </a:schemeClr>
                  </a:gs>
                  <a:gs pos="100000">
                    <a:schemeClr val="tx1">
                      <a:lumMod val="20000"/>
                      <a:lumOff val="80000"/>
                      <a:alpha val="4900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5B3441-CDB4-4C1F-8988-48E5218DF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82600"/>
            <a:ext cx="6376711" cy="387798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Что такое смарт-фонды?</a:t>
            </a:r>
          </a:p>
        </p:txBody>
      </p:sp>
      <p:sp>
        <p:nvSpPr>
          <p:cNvPr id="48" name="Номер слайда 1">
            <a:extLst>
              <a:ext uri="{FF2B5EF4-FFF2-40B4-BE49-F238E27FC236}">
                <a16:creationId xmlns:a16="http://schemas.microsoft.com/office/drawing/2014/main" id="{8050F324-5563-48B6-93D9-0D6B87590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6485" y="6359770"/>
            <a:ext cx="134652" cy="153888"/>
          </a:xfrm>
        </p:spPr>
        <p:txBody>
          <a:bodyPr/>
          <a:lstStyle/>
          <a:p>
            <a:pPr algn="r"/>
            <a:fld id="{2CF235AF-954E-5044-BAF0-991FD76FF994}" type="slidenum">
              <a:rPr lang="ru-RU" smtClean="0"/>
              <a:pPr algn="r"/>
              <a:t>4</a:t>
            </a:fld>
            <a:endParaRPr lang="ru-RU" dirty="0"/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7149FAC7-EAA0-456D-82EB-6651A448026A}"/>
              </a:ext>
            </a:extLst>
          </p:cNvPr>
          <p:cNvSpPr/>
          <p:nvPr/>
        </p:nvSpPr>
        <p:spPr>
          <a:xfrm>
            <a:off x="-1" y="1431851"/>
            <a:ext cx="12192000" cy="1198161"/>
          </a:xfrm>
          <a:custGeom>
            <a:avLst/>
            <a:gdLst>
              <a:gd name="connsiteX0" fmla="*/ 0 w 12192000"/>
              <a:gd name="connsiteY0" fmla="*/ 0 h 1127504"/>
              <a:gd name="connsiteX1" fmla="*/ 12192000 w 12192000"/>
              <a:gd name="connsiteY1" fmla="*/ 0 h 1127504"/>
              <a:gd name="connsiteX2" fmla="*/ 12192000 w 12192000"/>
              <a:gd name="connsiteY2" fmla="*/ 817286 h 1127504"/>
              <a:gd name="connsiteX3" fmla="*/ 7205622 w 12192000"/>
              <a:gd name="connsiteY3" fmla="*/ 817286 h 1127504"/>
              <a:gd name="connsiteX4" fmla="*/ 7102252 w 12192000"/>
              <a:gd name="connsiteY4" fmla="*/ 824819 h 1127504"/>
              <a:gd name="connsiteX5" fmla="*/ 6755839 w 12192000"/>
              <a:gd name="connsiteY5" fmla="*/ 961611 h 1127504"/>
              <a:gd name="connsiteX6" fmla="*/ 6708653 w 12192000"/>
              <a:gd name="connsiteY6" fmla="*/ 984820 h 1127504"/>
              <a:gd name="connsiteX7" fmla="*/ 6680521 w 12192000"/>
              <a:gd name="connsiteY7" fmla="*/ 1002614 h 1127504"/>
              <a:gd name="connsiteX8" fmla="*/ 6102777 w 12192000"/>
              <a:gd name="connsiteY8" fmla="*/ 1127504 h 1127504"/>
              <a:gd name="connsiteX9" fmla="*/ 5525034 w 12192000"/>
              <a:gd name="connsiteY9" fmla="*/ 1002614 h 1127504"/>
              <a:gd name="connsiteX10" fmla="*/ 5496894 w 12192000"/>
              <a:gd name="connsiteY10" fmla="*/ 984816 h 1127504"/>
              <a:gd name="connsiteX11" fmla="*/ 5449715 w 12192000"/>
              <a:gd name="connsiteY11" fmla="*/ 961610 h 1127504"/>
              <a:gd name="connsiteX12" fmla="*/ 5103303 w 12192000"/>
              <a:gd name="connsiteY12" fmla="*/ 824818 h 1127504"/>
              <a:gd name="connsiteX13" fmla="*/ 4999946 w 12192000"/>
              <a:gd name="connsiteY13" fmla="*/ 817286 h 1127504"/>
              <a:gd name="connsiteX14" fmla="*/ 0 w 12192000"/>
              <a:gd name="connsiteY14" fmla="*/ 817286 h 112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1127504">
                <a:moveTo>
                  <a:pt x="0" y="0"/>
                </a:moveTo>
                <a:lnTo>
                  <a:pt x="12192000" y="0"/>
                </a:lnTo>
                <a:lnTo>
                  <a:pt x="12192000" y="817286"/>
                </a:lnTo>
                <a:lnTo>
                  <a:pt x="7205622" y="817286"/>
                </a:lnTo>
                <a:lnTo>
                  <a:pt x="7102252" y="824819"/>
                </a:lnTo>
                <a:cubicBezTo>
                  <a:pt x="6968186" y="841744"/>
                  <a:pt x="6924993" y="875655"/>
                  <a:pt x="6755839" y="961611"/>
                </a:cubicBezTo>
                <a:lnTo>
                  <a:pt x="6708653" y="984820"/>
                </a:lnTo>
                <a:lnTo>
                  <a:pt x="6680521" y="1002614"/>
                </a:lnTo>
                <a:cubicBezTo>
                  <a:pt x="6532664" y="1079778"/>
                  <a:pt x="6328400" y="1127504"/>
                  <a:pt x="6102777" y="1127504"/>
                </a:cubicBezTo>
                <a:cubicBezTo>
                  <a:pt x="5877154" y="1127504"/>
                  <a:pt x="5672891" y="1079778"/>
                  <a:pt x="5525034" y="1002614"/>
                </a:cubicBezTo>
                <a:lnTo>
                  <a:pt x="5496894" y="984816"/>
                </a:lnTo>
                <a:lnTo>
                  <a:pt x="5449715" y="961610"/>
                </a:lnTo>
                <a:cubicBezTo>
                  <a:pt x="5280561" y="875654"/>
                  <a:pt x="5237368" y="841743"/>
                  <a:pt x="5103303" y="824818"/>
                </a:cubicBezTo>
                <a:lnTo>
                  <a:pt x="4999946" y="817286"/>
                </a:lnTo>
                <a:lnTo>
                  <a:pt x="0" y="817286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3C88F0-4AE8-4FB8-97E6-2DEF5EAC1B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520" b="41267"/>
          <a:stretch/>
        </p:blipFill>
        <p:spPr>
          <a:xfrm>
            <a:off x="9972863" y="1437853"/>
            <a:ext cx="2219136" cy="857252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355A68D0-04E3-4C65-AB0C-06BAC03B51E8}"/>
              </a:ext>
            </a:extLst>
          </p:cNvPr>
          <p:cNvGrpSpPr/>
          <p:nvPr/>
        </p:nvGrpSpPr>
        <p:grpSpPr>
          <a:xfrm>
            <a:off x="534961" y="1568246"/>
            <a:ext cx="11152102" cy="916439"/>
            <a:chOff x="534961" y="1568246"/>
            <a:chExt cx="11152102" cy="91643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1B862F-ED21-43B7-999A-7D65B229EFCB}"/>
                </a:ext>
              </a:extLst>
            </p:cNvPr>
            <p:cNvSpPr txBox="1"/>
            <p:nvPr/>
          </p:nvSpPr>
          <p:spPr>
            <a:xfrm>
              <a:off x="534961" y="1568246"/>
              <a:ext cx="11152102" cy="60247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ru-RU" dirty="0">
                  <a:solidFill>
                    <a:srgbClr val="F9FBFF"/>
                  </a:solidFill>
                  <a:latin typeface="SB Sans Display Semibold" panose="020B0703040504020204" pitchFamily="34" charset="0"/>
                  <a:cs typeface="SB Sans Text Medium" panose="020B0603040504020204" pitchFamily="34" charset="-52"/>
                </a:rPr>
                <a:t>Это умные биржевые фонды, которые соответствуют не индексу</a:t>
              </a:r>
              <a:r>
                <a:rPr lang="en-US" dirty="0">
                  <a:solidFill>
                    <a:srgbClr val="F9FBFF"/>
                  </a:solidFill>
                  <a:latin typeface="SB Sans Display Semibold" panose="020B0703040504020204" pitchFamily="34" charset="0"/>
                  <a:cs typeface="SB Sans Text Medium" panose="020B0603040504020204" pitchFamily="34" charset="-52"/>
                </a:rPr>
                <a:t> </a:t>
              </a:r>
              <a:r>
                <a:rPr lang="ru-RU" dirty="0">
                  <a:solidFill>
                    <a:srgbClr val="F9FBFF"/>
                  </a:solidFill>
                  <a:latin typeface="SB Sans Display Semibold" panose="020B0703040504020204" pitchFamily="34" charset="0"/>
                  <a:cs typeface="SB Sans Text Medium" panose="020B0603040504020204" pitchFamily="34" charset="-52"/>
                </a:rPr>
                <a:t>из одного класса активов, а вашему риск-профилю</a:t>
              </a:r>
            </a:p>
          </p:txBody>
        </p: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F7B969D2-6662-4A91-AC2B-BEE1095BCFEE}"/>
                </a:ext>
              </a:extLst>
            </p:cNvPr>
            <p:cNvGrpSpPr/>
            <p:nvPr/>
          </p:nvGrpSpPr>
          <p:grpSpPr>
            <a:xfrm rot="5400000">
              <a:off x="6001210" y="2303118"/>
              <a:ext cx="189580" cy="173554"/>
              <a:chOff x="3662416" y="3859891"/>
              <a:chExt cx="130121" cy="119120"/>
            </a:xfrm>
          </p:grpSpPr>
          <p:sp>
            <p:nvSpPr>
              <p:cNvPr id="49" name="Равнобедренный треугольник 220">
                <a:extLst>
                  <a:ext uri="{FF2B5EF4-FFF2-40B4-BE49-F238E27FC236}">
                    <a16:creationId xmlns:a16="http://schemas.microsoft.com/office/drawing/2014/main" id="{CD20E70F-CD86-44B8-BB63-FA0C95C3FC18}"/>
                  </a:ext>
                </a:extLst>
              </p:cNvPr>
              <p:cNvSpPr/>
              <p:nvPr/>
            </p:nvSpPr>
            <p:spPr>
              <a:xfrm rot="5400000">
                <a:off x="3632198" y="3890109"/>
                <a:ext cx="119120" cy="58684"/>
              </a:xfrm>
              <a:custGeom>
                <a:avLst/>
                <a:gdLst>
                  <a:gd name="connsiteX0" fmla="*/ 0 w 2542358"/>
                  <a:gd name="connsiteY0" fmla="*/ 1252482 h 1252482"/>
                  <a:gd name="connsiteX1" fmla="*/ 1271179 w 2542358"/>
                  <a:gd name="connsiteY1" fmla="*/ 0 h 1252482"/>
                  <a:gd name="connsiteX2" fmla="*/ 2542358 w 2542358"/>
                  <a:gd name="connsiteY2" fmla="*/ 1252482 h 1252482"/>
                  <a:gd name="connsiteX3" fmla="*/ 0 w 2542358"/>
                  <a:gd name="connsiteY3" fmla="*/ 1252482 h 1252482"/>
                  <a:gd name="connsiteX0" fmla="*/ 0 w 2542358"/>
                  <a:gd name="connsiteY0" fmla="*/ 1252482 h 1257299"/>
                  <a:gd name="connsiteX1" fmla="*/ 1271179 w 2542358"/>
                  <a:gd name="connsiteY1" fmla="*/ 0 h 1257299"/>
                  <a:gd name="connsiteX2" fmla="*/ 2542358 w 2542358"/>
                  <a:gd name="connsiteY2" fmla="*/ 1252482 h 1257299"/>
                  <a:gd name="connsiteX3" fmla="*/ 1326828 w 2542358"/>
                  <a:gd name="connsiteY3" fmla="*/ 1257299 h 1257299"/>
                  <a:gd name="connsiteX4" fmla="*/ 0 w 2542358"/>
                  <a:gd name="connsiteY4" fmla="*/ 1252482 h 1257299"/>
                  <a:gd name="connsiteX0" fmla="*/ 1326828 w 2542358"/>
                  <a:gd name="connsiteY0" fmla="*/ 1257299 h 1348739"/>
                  <a:gd name="connsiteX1" fmla="*/ 0 w 2542358"/>
                  <a:gd name="connsiteY1" fmla="*/ 1252482 h 1348739"/>
                  <a:gd name="connsiteX2" fmla="*/ 1271179 w 2542358"/>
                  <a:gd name="connsiteY2" fmla="*/ 0 h 1348739"/>
                  <a:gd name="connsiteX3" fmla="*/ 2542358 w 2542358"/>
                  <a:gd name="connsiteY3" fmla="*/ 1252482 h 1348739"/>
                  <a:gd name="connsiteX4" fmla="*/ 1418268 w 2542358"/>
                  <a:gd name="connsiteY4" fmla="*/ 1348739 h 1348739"/>
                  <a:gd name="connsiteX0" fmla="*/ 0 w 2542358"/>
                  <a:gd name="connsiteY0" fmla="*/ 1252482 h 1348739"/>
                  <a:gd name="connsiteX1" fmla="*/ 1271179 w 2542358"/>
                  <a:gd name="connsiteY1" fmla="*/ 0 h 1348739"/>
                  <a:gd name="connsiteX2" fmla="*/ 2542358 w 2542358"/>
                  <a:gd name="connsiteY2" fmla="*/ 1252482 h 1348739"/>
                  <a:gd name="connsiteX3" fmla="*/ 1418268 w 2542358"/>
                  <a:gd name="connsiteY3" fmla="*/ 1348739 h 1348739"/>
                  <a:gd name="connsiteX0" fmla="*/ 0 w 2542358"/>
                  <a:gd name="connsiteY0" fmla="*/ 1252482 h 1252482"/>
                  <a:gd name="connsiteX1" fmla="*/ 1271179 w 2542358"/>
                  <a:gd name="connsiteY1" fmla="*/ 0 h 1252482"/>
                  <a:gd name="connsiteX2" fmla="*/ 2542358 w 2542358"/>
                  <a:gd name="connsiteY2" fmla="*/ 1252482 h 125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42358" h="1252482">
                    <a:moveTo>
                      <a:pt x="0" y="1252482"/>
                    </a:moveTo>
                    <a:lnTo>
                      <a:pt x="1271179" y="0"/>
                    </a:lnTo>
                    <a:lnTo>
                      <a:pt x="2542358" y="1252482"/>
                    </a:lnTo>
                  </a:path>
                </a:pathLst>
              </a:custGeom>
              <a:noFill/>
              <a:ln w="19050" cap="rnd">
                <a:solidFill>
                  <a:schemeClr val="bg2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 dirty="0"/>
              </a:p>
            </p:txBody>
          </p:sp>
          <p:sp>
            <p:nvSpPr>
              <p:cNvPr id="50" name="Равнобедренный треугольник 220">
                <a:extLst>
                  <a:ext uri="{FF2B5EF4-FFF2-40B4-BE49-F238E27FC236}">
                    <a16:creationId xmlns:a16="http://schemas.microsoft.com/office/drawing/2014/main" id="{1D791B67-ACB1-40E3-A1B1-A918515C52F9}"/>
                  </a:ext>
                </a:extLst>
              </p:cNvPr>
              <p:cNvSpPr/>
              <p:nvPr/>
            </p:nvSpPr>
            <p:spPr>
              <a:xfrm rot="5400000">
                <a:off x="3703635" y="3890109"/>
                <a:ext cx="119120" cy="58684"/>
              </a:xfrm>
              <a:custGeom>
                <a:avLst/>
                <a:gdLst>
                  <a:gd name="connsiteX0" fmla="*/ 0 w 2542358"/>
                  <a:gd name="connsiteY0" fmla="*/ 1252482 h 1252482"/>
                  <a:gd name="connsiteX1" fmla="*/ 1271179 w 2542358"/>
                  <a:gd name="connsiteY1" fmla="*/ 0 h 1252482"/>
                  <a:gd name="connsiteX2" fmla="*/ 2542358 w 2542358"/>
                  <a:gd name="connsiteY2" fmla="*/ 1252482 h 1252482"/>
                  <a:gd name="connsiteX3" fmla="*/ 0 w 2542358"/>
                  <a:gd name="connsiteY3" fmla="*/ 1252482 h 1252482"/>
                  <a:gd name="connsiteX0" fmla="*/ 0 w 2542358"/>
                  <a:gd name="connsiteY0" fmla="*/ 1252482 h 1257299"/>
                  <a:gd name="connsiteX1" fmla="*/ 1271179 w 2542358"/>
                  <a:gd name="connsiteY1" fmla="*/ 0 h 1257299"/>
                  <a:gd name="connsiteX2" fmla="*/ 2542358 w 2542358"/>
                  <a:gd name="connsiteY2" fmla="*/ 1252482 h 1257299"/>
                  <a:gd name="connsiteX3" fmla="*/ 1326828 w 2542358"/>
                  <a:gd name="connsiteY3" fmla="*/ 1257299 h 1257299"/>
                  <a:gd name="connsiteX4" fmla="*/ 0 w 2542358"/>
                  <a:gd name="connsiteY4" fmla="*/ 1252482 h 1257299"/>
                  <a:gd name="connsiteX0" fmla="*/ 1326828 w 2542358"/>
                  <a:gd name="connsiteY0" fmla="*/ 1257299 h 1348739"/>
                  <a:gd name="connsiteX1" fmla="*/ 0 w 2542358"/>
                  <a:gd name="connsiteY1" fmla="*/ 1252482 h 1348739"/>
                  <a:gd name="connsiteX2" fmla="*/ 1271179 w 2542358"/>
                  <a:gd name="connsiteY2" fmla="*/ 0 h 1348739"/>
                  <a:gd name="connsiteX3" fmla="*/ 2542358 w 2542358"/>
                  <a:gd name="connsiteY3" fmla="*/ 1252482 h 1348739"/>
                  <a:gd name="connsiteX4" fmla="*/ 1418268 w 2542358"/>
                  <a:gd name="connsiteY4" fmla="*/ 1348739 h 1348739"/>
                  <a:gd name="connsiteX0" fmla="*/ 0 w 2542358"/>
                  <a:gd name="connsiteY0" fmla="*/ 1252482 h 1348739"/>
                  <a:gd name="connsiteX1" fmla="*/ 1271179 w 2542358"/>
                  <a:gd name="connsiteY1" fmla="*/ 0 h 1348739"/>
                  <a:gd name="connsiteX2" fmla="*/ 2542358 w 2542358"/>
                  <a:gd name="connsiteY2" fmla="*/ 1252482 h 1348739"/>
                  <a:gd name="connsiteX3" fmla="*/ 1418268 w 2542358"/>
                  <a:gd name="connsiteY3" fmla="*/ 1348739 h 1348739"/>
                  <a:gd name="connsiteX0" fmla="*/ 0 w 2542358"/>
                  <a:gd name="connsiteY0" fmla="*/ 1252482 h 1252482"/>
                  <a:gd name="connsiteX1" fmla="*/ 1271179 w 2542358"/>
                  <a:gd name="connsiteY1" fmla="*/ 0 h 1252482"/>
                  <a:gd name="connsiteX2" fmla="*/ 2542358 w 2542358"/>
                  <a:gd name="connsiteY2" fmla="*/ 1252482 h 125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42358" h="1252482">
                    <a:moveTo>
                      <a:pt x="0" y="1252482"/>
                    </a:moveTo>
                    <a:lnTo>
                      <a:pt x="1271179" y="0"/>
                    </a:lnTo>
                    <a:lnTo>
                      <a:pt x="2542358" y="1252482"/>
                    </a:lnTo>
                  </a:path>
                </a:pathLst>
              </a:custGeom>
              <a:noFill/>
              <a:ln w="19050" cap="rnd">
                <a:solidFill>
                  <a:schemeClr val="bg2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 dirty="0"/>
              </a:p>
            </p:txBody>
          </p:sp>
        </p:grpSp>
      </p:grp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F8D6E4E4-B33C-4CE2-8A29-D57C508D841F}"/>
              </a:ext>
            </a:extLst>
          </p:cNvPr>
          <p:cNvSpPr/>
          <p:nvPr/>
        </p:nvSpPr>
        <p:spPr>
          <a:xfrm flipH="1">
            <a:off x="550863" y="3919160"/>
            <a:ext cx="2035814" cy="736134"/>
          </a:xfrm>
          <a:prstGeom prst="roundRect">
            <a:avLst>
              <a:gd name="adj" fmla="val 18150"/>
            </a:avLst>
          </a:prstGeom>
          <a:solidFill>
            <a:srgbClr val="FFFFFF"/>
          </a:solidFill>
          <a:ln>
            <a:solidFill>
              <a:schemeClr val="tx1">
                <a:lumMod val="20000"/>
                <a:lumOff val="80000"/>
              </a:schemeClr>
            </a:solidFill>
          </a:ln>
          <a:effectLst>
            <a:outerShdw blurRad="76200" dist="50800" dir="2700000" algn="tl" rotWithShape="0">
              <a:schemeClr val="accent2">
                <a:lumMod val="75000"/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62EA80F-5A8F-4362-B3A8-D6D0F9356D9C}"/>
              </a:ext>
            </a:extLst>
          </p:cNvPr>
          <p:cNvSpPr txBox="1"/>
          <p:nvPr/>
        </p:nvSpPr>
        <p:spPr>
          <a:xfrm>
            <a:off x="638236" y="4210967"/>
            <a:ext cx="1861067" cy="18004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896200">
              <a:lnSpc>
                <a:spcPct val="90000"/>
              </a:lnSpc>
              <a:spcAft>
                <a:spcPts val="200"/>
              </a:spcAft>
              <a:defRPr/>
            </a:pPr>
            <a:r>
              <a:rPr lang="ru-RU" sz="1300" b="1" dirty="0">
                <a:cs typeface="Arial" panose="020B0604020202020204" pitchFamily="34" charset="0"/>
              </a:rPr>
              <a:t>Консервативный</a:t>
            </a:r>
          </a:p>
        </p:txBody>
      </p: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750EDA4A-1C77-49D1-AC70-E1A0D3F29119}"/>
              </a:ext>
            </a:extLst>
          </p:cNvPr>
          <p:cNvGrpSpPr/>
          <p:nvPr/>
        </p:nvGrpSpPr>
        <p:grpSpPr>
          <a:xfrm>
            <a:off x="1462809" y="3831316"/>
            <a:ext cx="208380" cy="208380"/>
            <a:chOff x="2634605" y="3963310"/>
            <a:chExt cx="149294" cy="149294"/>
          </a:xfrm>
        </p:grpSpPr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B544AF51-2DC7-463E-B2F9-44ABE477F1EB}"/>
                </a:ext>
              </a:extLst>
            </p:cNvPr>
            <p:cNvSpPr/>
            <p:nvPr/>
          </p:nvSpPr>
          <p:spPr>
            <a:xfrm flipH="1">
              <a:off x="2634605" y="3963310"/>
              <a:ext cx="149294" cy="14929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pic>
          <p:nvPicPr>
            <p:cNvPr id="57" name="Рисунок 56">
              <a:extLst>
                <a:ext uri="{FF2B5EF4-FFF2-40B4-BE49-F238E27FC236}">
                  <a16:creationId xmlns:a16="http://schemas.microsoft.com/office/drawing/2014/main" id="{AF49DBBA-6ECF-4DEF-9815-F15900C6B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54313" y="3996582"/>
              <a:ext cx="109881" cy="82750"/>
            </a:xfrm>
            <a:prstGeom prst="rect">
              <a:avLst/>
            </a:prstGeom>
          </p:spPr>
        </p:pic>
      </p:grp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08BCAE7A-C554-4A06-85A6-D744BC067ED1}"/>
              </a:ext>
            </a:extLst>
          </p:cNvPr>
          <p:cNvSpPr/>
          <p:nvPr/>
        </p:nvSpPr>
        <p:spPr>
          <a:xfrm flipH="1">
            <a:off x="5078761" y="3919160"/>
            <a:ext cx="2035814" cy="736134"/>
          </a:xfrm>
          <a:prstGeom prst="roundRect">
            <a:avLst>
              <a:gd name="adj" fmla="val 18150"/>
            </a:avLst>
          </a:prstGeom>
          <a:solidFill>
            <a:srgbClr val="FFFFFF"/>
          </a:solidFill>
          <a:ln>
            <a:solidFill>
              <a:schemeClr val="tx1">
                <a:lumMod val="20000"/>
                <a:lumOff val="80000"/>
              </a:schemeClr>
            </a:solidFill>
          </a:ln>
          <a:effectLst>
            <a:outerShdw blurRad="76200" dist="50800" dir="2700000" algn="tl" rotWithShape="0">
              <a:schemeClr val="accent2">
                <a:lumMod val="75000"/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63" name="Прямоугольник: скругленные углы 62">
            <a:extLst>
              <a:ext uri="{FF2B5EF4-FFF2-40B4-BE49-F238E27FC236}">
                <a16:creationId xmlns:a16="http://schemas.microsoft.com/office/drawing/2014/main" id="{DA6DC158-6D37-4D43-8944-D3497580097A}"/>
              </a:ext>
            </a:extLst>
          </p:cNvPr>
          <p:cNvSpPr/>
          <p:nvPr/>
        </p:nvSpPr>
        <p:spPr>
          <a:xfrm flipH="1">
            <a:off x="2814812" y="3919160"/>
            <a:ext cx="2035814" cy="736134"/>
          </a:xfrm>
          <a:prstGeom prst="roundRect">
            <a:avLst>
              <a:gd name="adj" fmla="val 18150"/>
            </a:avLst>
          </a:prstGeom>
          <a:solidFill>
            <a:srgbClr val="FFFFFF"/>
          </a:solidFill>
          <a:ln>
            <a:solidFill>
              <a:schemeClr val="tx1">
                <a:lumMod val="20000"/>
                <a:lumOff val="80000"/>
              </a:schemeClr>
            </a:solidFill>
          </a:ln>
          <a:effectLst>
            <a:outerShdw blurRad="76200" dist="50800" dir="2700000" algn="tl" rotWithShape="0">
              <a:schemeClr val="accent2">
                <a:lumMod val="75000"/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64" name="Прямоугольник: скругленные углы 63">
            <a:extLst>
              <a:ext uri="{FF2B5EF4-FFF2-40B4-BE49-F238E27FC236}">
                <a16:creationId xmlns:a16="http://schemas.microsoft.com/office/drawing/2014/main" id="{0A23E7F1-99DA-4669-BC81-095E0CEBFF72}"/>
              </a:ext>
            </a:extLst>
          </p:cNvPr>
          <p:cNvSpPr/>
          <p:nvPr/>
        </p:nvSpPr>
        <p:spPr>
          <a:xfrm flipH="1">
            <a:off x="7342710" y="3919160"/>
            <a:ext cx="2035814" cy="736134"/>
          </a:xfrm>
          <a:prstGeom prst="roundRect">
            <a:avLst>
              <a:gd name="adj" fmla="val 18150"/>
            </a:avLst>
          </a:prstGeom>
          <a:solidFill>
            <a:srgbClr val="FFFFFF"/>
          </a:solidFill>
          <a:ln>
            <a:solidFill>
              <a:schemeClr val="tx1">
                <a:lumMod val="20000"/>
                <a:lumOff val="80000"/>
              </a:schemeClr>
            </a:solidFill>
          </a:ln>
          <a:effectLst>
            <a:outerShdw blurRad="76200" dist="50800" dir="2700000" algn="tl" rotWithShape="0">
              <a:schemeClr val="accent2">
                <a:lumMod val="75000"/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65" name="Прямоугольник: скругленные углы 64">
            <a:extLst>
              <a:ext uri="{FF2B5EF4-FFF2-40B4-BE49-F238E27FC236}">
                <a16:creationId xmlns:a16="http://schemas.microsoft.com/office/drawing/2014/main" id="{9F516D69-5BE2-4E50-BCE4-AA18A14E3E2F}"/>
              </a:ext>
            </a:extLst>
          </p:cNvPr>
          <p:cNvSpPr/>
          <p:nvPr/>
        </p:nvSpPr>
        <p:spPr>
          <a:xfrm flipH="1">
            <a:off x="9606660" y="3919160"/>
            <a:ext cx="2035814" cy="736134"/>
          </a:xfrm>
          <a:prstGeom prst="roundRect">
            <a:avLst>
              <a:gd name="adj" fmla="val 18150"/>
            </a:avLst>
          </a:prstGeom>
          <a:solidFill>
            <a:srgbClr val="FFFFFF"/>
          </a:solidFill>
          <a:ln>
            <a:solidFill>
              <a:schemeClr val="tx1">
                <a:lumMod val="20000"/>
                <a:lumOff val="80000"/>
              </a:schemeClr>
            </a:solidFill>
          </a:ln>
          <a:effectLst>
            <a:outerShdw blurRad="76200" dist="50800" dir="2700000" algn="tl" rotWithShape="0">
              <a:schemeClr val="accent2">
                <a:lumMod val="75000"/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9E09F93-BE45-4182-854B-CD255162A609}"/>
              </a:ext>
            </a:extLst>
          </p:cNvPr>
          <p:cNvSpPr txBox="1"/>
          <p:nvPr/>
        </p:nvSpPr>
        <p:spPr>
          <a:xfrm>
            <a:off x="2937442" y="4210967"/>
            <a:ext cx="1861067" cy="18004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896200">
              <a:lnSpc>
                <a:spcPct val="90000"/>
              </a:lnSpc>
              <a:spcAft>
                <a:spcPts val="200"/>
              </a:spcAft>
              <a:defRPr/>
            </a:pPr>
            <a:r>
              <a:rPr lang="ru-RU" sz="1300" b="1" dirty="0">
                <a:cs typeface="Arial" panose="020B0604020202020204" pitchFamily="34" charset="0"/>
              </a:rPr>
              <a:t>Осторожный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1B41081-AF9B-4D49-8BE8-89906AD8D10B}"/>
              </a:ext>
            </a:extLst>
          </p:cNvPr>
          <p:cNvSpPr txBox="1"/>
          <p:nvPr/>
        </p:nvSpPr>
        <p:spPr>
          <a:xfrm>
            <a:off x="5165465" y="4210967"/>
            <a:ext cx="1861067" cy="18004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896200">
              <a:lnSpc>
                <a:spcPct val="90000"/>
              </a:lnSpc>
              <a:spcAft>
                <a:spcPts val="200"/>
              </a:spcAft>
              <a:defRPr/>
            </a:pPr>
            <a:r>
              <a:rPr lang="ru-RU" sz="1300" b="1" dirty="0">
                <a:cs typeface="Arial" panose="020B0604020202020204" pitchFamily="34" charset="0"/>
              </a:rPr>
              <a:t>Взвешенный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26EEE8D-94C0-409C-BB18-8C5B92F06DB2}"/>
              </a:ext>
            </a:extLst>
          </p:cNvPr>
          <p:cNvSpPr txBox="1"/>
          <p:nvPr/>
        </p:nvSpPr>
        <p:spPr>
          <a:xfrm>
            <a:off x="7435583" y="4210967"/>
            <a:ext cx="1861067" cy="18004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896200">
              <a:lnSpc>
                <a:spcPct val="90000"/>
              </a:lnSpc>
              <a:spcAft>
                <a:spcPts val="200"/>
              </a:spcAft>
              <a:defRPr/>
            </a:pPr>
            <a:r>
              <a:rPr lang="ru-RU" sz="1300" b="1" dirty="0">
                <a:cs typeface="Arial" panose="020B0604020202020204" pitchFamily="34" charset="0"/>
              </a:rPr>
              <a:t>Прогрессивный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73CC981-14F5-456A-8A39-33639E5AA9FB}"/>
              </a:ext>
            </a:extLst>
          </p:cNvPr>
          <p:cNvSpPr txBox="1"/>
          <p:nvPr/>
        </p:nvSpPr>
        <p:spPr>
          <a:xfrm>
            <a:off x="9705701" y="4210967"/>
            <a:ext cx="1861067" cy="18004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896200">
              <a:lnSpc>
                <a:spcPct val="90000"/>
              </a:lnSpc>
              <a:spcAft>
                <a:spcPts val="200"/>
              </a:spcAft>
              <a:defRPr/>
            </a:pPr>
            <a:r>
              <a:rPr lang="ru-RU" sz="1300" b="1" dirty="0">
                <a:cs typeface="Arial" panose="020B0604020202020204" pitchFamily="34" charset="0"/>
              </a:rPr>
              <a:t>Динамичный</a:t>
            </a:r>
          </a:p>
        </p:txBody>
      </p: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ABE92353-DB76-477D-8656-5DD21B27AB84}"/>
              </a:ext>
            </a:extLst>
          </p:cNvPr>
          <p:cNvGrpSpPr/>
          <p:nvPr/>
        </p:nvGrpSpPr>
        <p:grpSpPr>
          <a:xfrm>
            <a:off x="3684833" y="3831316"/>
            <a:ext cx="208380" cy="208380"/>
            <a:chOff x="2634605" y="3963310"/>
            <a:chExt cx="149294" cy="149294"/>
          </a:xfrm>
        </p:grpSpPr>
        <p:sp>
          <p:nvSpPr>
            <p:cNvPr id="82" name="Овал 81">
              <a:extLst>
                <a:ext uri="{FF2B5EF4-FFF2-40B4-BE49-F238E27FC236}">
                  <a16:creationId xmlns:a16="http://schemas.microsoft.com/office/drawing/2014/main" id="{BDFD66EA-ED54-4145-8946-6A675B0E8189}"/>
                </a:ext>
              </a:extLst>
            </p:cNvPr>
            <p:cNvSpPr/>
            <p:nvPr/>
          </p:nvSpPr>
          <p:spPr>
            <a:xfrm flipH="1">
              <a:off x="2634605" y="3963310"/>
              <a:ext cx="149294" cy="14929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pic>
          <p:nvPicPr>
            <p:cNvPr id="83" name="Рисунок 82">
              <a:extLst>
                <a:ext uri="{FF2B5EF4-FFF2-40B4-BE49-F238E27FC236}">
                  <a16:creationId xmlns:a16="http://schemas.microsoft.com/office/drawing/2014/main" id="{720110BB-3C6C-4B78-A95A-E48937F36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54313" y="3996582"/>
              <a:ext cx="109881" cy="82750"/>
            </a:xfrm>
            <a:prstGeom prst="rect">
              <a:avLst/>
            </a:prstGeom>
          </p:spPr>
        </p:pic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D76818AB-1462-4073-8D5F-6EF6E757BF5F}"/>
              </a:ext>
            </a:extLst>
          </p:cNvPr>
          <p:cNvGrpSpPr/>
          <p:nvPr/>
        </p:nvGrpSpPr>
        <p:grpSpPr>
          <a:xfrm>
            <a:off x="5991921" y="3831316"/>
            <a:ext cx="208380" cy="208380"/>
            <a:chOff x="2634605" y="3963310"/>
            <a:chExt cx="149294" cy="149294"/>
          </a:xfrm>
        </p:grpSpPr>
        <p:sp>
          <p:nvSpPr>
            <p:cNvPr id="85" name="Овал 84">
              <a:extLst>
                <a:ext uri="{FF2B5EF4-FFF2-40B4-BE49-F238E27FC236}">
                  <a16:creationId xmlns:a16="http://schemas.microsoft.com/office/drawing/2014/main" id="{8485D5A2-DFF3-4E8A-810E-89876031F57C}"/>
                </a:ext>
              </a:extLst>
            </p:cNvPr>
            <p:cNvSpPr/>
            <p:nvPr/>
          </p:nvSpPr>
          <p:spPr>
            <a:xfrm flipH="1">
              <a:off x="2634605" y="3963310"/>
              <a:ext cx="149294" cy="1492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pic>
          <p:nvPicPr>
            <p:cNvPr id="86" name="Рисунок 85">
              <a:extLst>
                <a:ext uri="{FF2B5EF4-FFF2-40B4-BE49-F238E27FC236}">
                  <a16:creationId xmlns:a16="http://schemas.microsoft.com/office/drawing/2014/main" id="{DE44570B-828B-42F1-B197-635BF061F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54313" y="3996582"/>
              <a:ext cx="109881" cy="82750"/>
            </a:xfrm>
            <a:prstGeom prst="rect">
              <a:avLst/>
            </a:prstGeom>
          </p:spPr>
        </p:pic>
      </p:grpSp>
      <p:grpSp>
        <p:nvGrpSpPr>
          <p:cNvPr id="87" name="Группа 86">
            <a:extLst>
              <a:ext uri="{FF2B5EF4-FFF2-40B4-BE49-F238E27FC236}">
                <a16:creationId xmlns:a16="http://schemas.microsoft.com/office/drawing/2014/main" id="{E67B7588-67C0-41E2-BDDC-352A6FC95663}"/>
              </a:ext>
            </a:extLst>
          </p:cNvPr>
          <p:cNvGrpSpPr/>
          <p:nvPr/>
        </p:nvGrpSpPr>
        <p:grpSpPr>
          <a:xfrm>
            <a:off x="8288376" y="3831303"/>
            <a:ext cx="208380" cy="208380"/>
            <a:chOff x="2634605" y="3963301"/>
            <a:chExt cx="149294" cy="149294"/>
          </a:xfrm>
        </p:grpSpPr>
        <p:sp>
          <p:nvSpPr>
            <p:cNvPr id="88" name="Овал 87">
              <a:extLst>
                <a:ext uri="{FF2B5EF4-FFF2-40B4-BE49-F238E27FC236}">
                  <a16:creationId xmlns:a16="http://schemas.microsoft.com/office/drawing/2014/main" id="{7C75812A-1150-46AA-83C3-4E79945ED390}"/>
                </a:ext>
              </a:extLst>
            </p:cNvPr>
            <p:cNvSpPr/>
            <p:nvPr/>
          </p:nvSpPr>
          <p:spPr>
            <a:xfrm flipH="1">
              <a:off x="2634605" y="3963301"/>
              <a:ext cx="149294" cy="149294"/>
            </a:xfrm>
            <a:prstGeom prst="ellipse">
              <a:avLst/>
            </a:prstGeom>
            <a:solidFill>
              <a:srgbClr val="48C1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pic>
          <p:nvPicPr>
            <p:cNvPr id="89" name="Рисунок 88">
              <a:extLst>
                <a:ext uri="{FF2B5EF4-FFF2-40B4-BE49-F238E27FC236}">
                  <a16:creationId xmlns:a16="http://schemas.microsoft.com/office/drawing/2014/main" id="{63E4C24C-F688-4D21-BFF1-2FFF9619FD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54313" y="3996582"/>
              <a:ext cx="109881" cy="82750"/>
            </a:xfrm>
            <a:prstGeom prst="rect">
              <a:avLst/>
            </a:prstGeom>
          </p:spPr>
        </p:pic>
      </p:grpSp>
      <p:grpSp>
        <p:nvGrpSpPr>
          <p:cNvPr id="90" name="Группа 89">
            <a:extLst>
              <a:ext uri="{FF2B5EF4-FFF2-40B4-BE49-F238E27FC236}">
                <a16:creationId xmlns:a16="http://schemas.microsoft.com/office/drawing/2014/main" id="{D820CDD1-BE9B-4952-8852-C0E0C8A3BE10}"/>
              </a:ext>
            </a:extLst>
          </p:cNvPr>
          <p:cNvGrpSpPr/>
          <p:nvPr/>
        </p:nvGrpSpPr>
        <p:grpSpPr>
          <a:xfrm>
            <a:off x="10552933" y="3831316"/>
            <a:ext cx="208380" cy="208380"/>
            <a:chOff x="2634605" y="3963310"/>
            <a:chExt cx="149294" cy="149294"/>
          </a:xfrm>
        </p:grpSpPr>
        <p:sp>
          <p:nvSpPr>
            <p:cNvPr id="91" name="Овал 90">
              <a:extLst>
                <a:ext uri="{FF2B5EF4-FFF2-40B4-BE49-F238E27FC236}">
                  <a16:creationId xmlns:a16="http://schemas.microsoft.com/office/drawing/2014/main" id="{55FE321E-0510-4A30-B663-F3711FA663F7}"/>
                </a:ext>
              </a:extLst>
            </p:cNvPr>
            <p:cNvSpPr/>
            <p:nvPr/>
          </p:nvSpPr>
          <p:spPr>
            <a:xfrm flipH="1">
              <a:off x="2634605" y="3963310"/>
              <a:ext cx="149294" cy="149294"/>
            </a:xfrm>
            <a:prstGeom prst="ellipse">
              <a:avLst/>
            </a:prstGeom>
            <a:solidFill>
              <a:srgbClr val="0096C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pic>
          <p:nvPicPr>
            <p:cNvPr id="92" name="Рисунок 91">
              <a:extLst>
                <a:ext uri="{FF2B5EF4-FFF2-40B4-BE49-F238E27FC236}">
                  <a16:creationId xmlns:a16="http://schemas.microsoft.com/office/drawing/2014/main" id="{DA112D00-B9EE-4946-A298-746CBE068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54313" y="3996582"/>
              <a:ext cx="109881" cy="82750"/>
            </a:xfrm>
            <a:prstGeom prst="rect">
              <a:avLst/>
            </a:prstGeom>
          </p:spPr>
        </p:pic>
      </p:grpSp>
      <p:sp>
        <p:nvSpPr>
          <p:cNvPr id="93" name="Прямоугольник 101">
            <a:extLst>
              <a:ext uri="{FF2B5EF4-FFF2-40B4-BE49-F238E27FC236}">
                <a16:creationId xmlns:a16="http://schemas.microsoft.com/office/drawing/2014/main" id="{F222214B-32A8-405D-A186-F2E2019F0907}"/>
              </a:ext>
            </a:extLst>
          </p:cNvPr>
          <p:cNvSpPr/>
          <p:nvPr/>
        </p:nvSpPr>
        <p:spPr>
          <a:xfrm>
            <a:off x="3193" y="5303670"/>
            <a:ext cx="12192000" cy="629440"/>
          </a:xfrm>
          <a:prstGeom prst="rect">
            <a:avLst/>
          </a:prstGeom>
          <a:gradFill flip="none" rotWithShape="1">
            <a:gsLst>
              <a:gs pos="15000">
                <a:schemeClr val="tx1">
                  <a:lumMod val="20000"/>
                  <a:lumOff val="80000"/>
                  <a:alpha val="0"/>
                </a:schemeClr>
              </a:gs>
              <a:gs pos="50000">
                <a:schemeClr val="tx1">
                  <a:lumMod val="20000"/>
                  <a:lumOff val="80000"/>
                  <a:alpha val="51000"/>
                </a:schemeClr>
              </a:gs>
              <a:gs pos="86000">
                <a:schemeClr val="tx1">
                  <a:lumMod val="20000"/>
                  <a:lumOff val="8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44541A6-E79F-4597-BE32-E32CF90F8402}"/>
              </a:ext>
            </a:extLst>
          </p:cNvPr>
          <p:cNvSpPr txBox="1"/>
          <p:nvPr/>
        </p:nvSpPr>
        <p:spPr>
          <a:xfrm>
            <a:off x="3372140" y="5493250"/>
            <a:ext cx="5676233" cy="215444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32909"/>
            <a:r>
              <a:rPr lang="ru-RU" b="0" dirty="0">
                <a:solidFill>
                  <a:schemeClr val="tx1">
                    <a:lumMod val="60000"/>
                    <a:lumOff val="40000"/>
                  </a:schemeClr>
                </a:solidFill>
                <a:latin typeface="SB Sans Display" panose="020B0503040504020204" pitchFamily="34" charset="0"/>
                <a:ea typeface="SB Sans Display" panose="020B0503040504020204" pitchFamily="34" charset="0"/>
              </a:rPr>
              <a:t>Они следуют специально разработанным композитным индексам</a:t>
            </a:r>
          </a:p>
        </p:txBody>
      </p:sp>
    </p:spTree>
    <p:extLst>
      <p:ext uri="{BB962C8B-B14F-4D97-AF65-F5344CB8AC3E}">
        <p14:creationId xmlns:p14="http://schemas.microsoft.com/office/powerpoint/2010/main" val="188784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Номер слайда 1">
            <a:extLst>
              <a:ext uri="{FF2B5EF4-FFF2-40B4-BE49-F238E27FC236}">
                <a16:creationId xmlns:a16="http://schemas.microsoft.com/office/drawing/2014/main" id="{8050F324-5563-48B6-93D9-0D6B87590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6485" y="6359770"/>
            <a:ext cx="134652" cy="153888"/>
          </a:xfrm>
        </p:spPr>
        <p:txBody>
          <a:bodyPr/>
          <a:lstStyle/>
          <a:p>
            <a:pPr algn="r"/>
            <a:fld id="{2CF235AF-954E-5044-BAF0-991FD76FF994}" type="slidenum">
              <a:rPr lang="ru-RU" smtClean="0"/>
              <a:pPr algn="r"/>
              <a:t>5</a:t>
            </a:fld>
            <a:endParaRPr lang="ru-RU" dirty="0"/>
          </a:p>
        </p:txBody>
      </p:sp>
      <p:sp>
        <p:nvSpPr>
          <p:cNvPr id="71" name="Прямоугольник: скругленные углы 70">
            <a:extLst>
              <a:ext uri="{FF2B5EF4-FFF2-40B4-BE49-F238E27FC236}">
                <a16:creationId xmlns:a16="http://schemas.microsoft.com/office/drawing/2014/main" id="{70E9FCEB-ACF4-4C68-970C-1B2BF177A57F}"/>
              </a:ext>
            </a:extLst>
          </p:cNvPr>
          <p:cNvSpPr/>
          <p:nvPr/>
        </p:nvSpPr>
        <p:spPr>
          <a:xfrm flipH="1">
            <a:off x="409573" y="2873180"/>
            <a:ext cx="11231563" cy="1750360"/>
          </a:xfrm>
          <a:prstGeom prst="roundRect">
            <a:avLst>
              <a:gd name="adj" fmla="val 4085"/>
            </a:avLst>
          </a:prstGeom>
          <a:solidFill>
            <a:srgbClr val="FFFFFF"/>
          </a:solidFill>
          <a:ln>
            <a:solidFill>
              <a:schemeClr val="tx1">
                <a:lumMod val="20000"/>
                <a:lumOff val="80000"/>
              </a:schemeClr>
            </a:solidFill>
          </a:ln>
          <a:effectLst>
            <a:outerShdw blurRad="228600" dist="114300" dir="2700000" algn="tl" rotWithShape="0">
              <a:schemeClr val="accent2">
                <a:lumMod val="75000"/>
                <a:alpha val="1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72" name="Полилиния: фигура 71">
            <a:extLst>
              <a:ext uri="{FF2B5EF4-FFF2-40B4-BE49-F238E27FC236}">
                <a16:creationId xmlns:a16="http://schemas.microsoft.com/office/drawing/2014/main" id="{FDC76F2E-8799-4AE9-92C4-401132F9A7DD}"/>
              </a:ext>
            </a:extLst>
          </p:cNvPr>
          <p:cNvSpPr/>
          <p:nvPr/>
        </p:nvSpPr>
        <p:spPr>
          <a:xfrm flipH="1">
            <a:off x="550854" y="2179672"/>
            <a:ext cx="2856961" cy="3148559"/>
          </a:xfrm>
          <a:custGeom>
            <a:avLst/>
            <a:gdLst>
              <a:gd name="connsiteX0" fmla="*/ 159898 w 3048000"/>
              <a:gd name="connsiteY0" fmla="*/ 0 h 4214587"/>
              <a:gd name="connsiteX1" fmla="*/ 2888102 w 3048000"/>
              <a:gd name="connsiteY1" fmla="*/ 0 h 4214587"/>
              <a:gd name="connsiteX2" fmla="*/ 3048000 w 3048000"/>
              <a:gd name="connsiteY2" fmla="*/ 159898 h 4214587"/>
              <a:gd name="connsiteX3" fmla="*/ 3048000 w 3048000"/>
              <a:gd name="connsiteY3" fmla="*/ 1463884 h 4214587"/>
              <a:gd name="connsiteX4" fmla="*/ 3012145 w 3048000"/>
              <a:gd name="connsiteY4" fmla="*/ 1471123 h 4214587"/>
              <a:gd name="connsiteX5" fmla="*/ 2883292 w 3048000"/>
              <a:gd name="connsiteY5" fmla="*/ 1665516 h 4214587"/>
              <a:gd name="connsiteX6" fmla="*/ 3012145 w 3048000"/>
              <a:gd name="connsiteY6" fmla="*/ 1859910 h 4214587"/>
              <a:gd name="connsiteX7" fmla="*/ 3048000 w 3048000"/>
              <a:gd name="connsiteY7" fmla="*/ 1867149 h 4214587"/>
              <a:gd name="connsiteX8" fmla="*/ 3048000 w 3048000"/>
              <a:gd name="connsiteY8" fmla="*/ 4054689 h 4214587"/>
              <a:gd name="connsiteX9" fmla="*/ 2888102 w 3048000"/>
              <a:gd name="connsiteY9" fmla="*/ 4214587 h 4214587"/>
              <a:gd name="connsiteX10" fmla="*/ 159898 w 3048000"/>
              <a:gd name="connsiteY10" fmla="*/ 4214587 h 4214587"/>
              <a:gd name="connsiteX11" fmla="*/ 0 w 3048000"/>
              <a:gd name="connsiteY11" fmla="*/ 4054689 h 4214587"/>
              <a:gd name="connsiteX12" fmla="*/ 0 w 3048000"/>
              <a:gd name="connsiteY12" fmla="*/ 159898 h 4214587"/>
              <a:gd name="connsiteX13" fmla="*/ 159898 w 3048000"/>
              <a:gd name="connsiteY13" fmla="*/ 0 h 4214587"/>
              <a:gd name="connsiteX0" fmla="*/ 159898 w 3048000"/>
              <a:gd name="connsiteY0" fmla="*/ 0 h 4214587"/>
              <a:gd name="connsiteX1" fmla="*/ 2888102 w 3048000"/>
              <a:gd name="connsiteY1" fmla="*/ 0 h 4214587"/>
              <a:gd name="connsiteX2" fmla="*/ 3048000 w 3048000"/>
              <a:gd name="connsiteY2" fmla="*/ 159898 h 4214587"/>
              <a:gd name="connsiteX3" fmla="*/ 3048000 w 3048000"/>
              <a:gd name="connsiteY3" fmla="*/ 1463884 h 4214587"/>
              <a:gd name="connsiteX4" fmla="*/ 3012145 w 3048000"/>
              <a:gd name="connsiteY4" fmla="*/ 1471123 h 4214587"/>
              <a:gd name="connsiteX5" fmla="*/ 3012145 w 3048000"/>
              <a:gd name="connsiteY5" fmla="*/ 1859910 h 4214587"/>
              <a:gd name="connsiteX6" fmla="*/ 3048000 w 3048000"/>
              <a:gd name="connsiteY6" fmla="*/ 1867149 h 4214587"/>
              <a:gd name="connsiteX7" fmla="*/ 3048000 w 3048000"/>
              <a:gd name="connsiteY7" fmla="*/ 4054689 h 4214587"/>
              <a:gd name="connsiteX8" fmla="*/ 2888102 w 3048000"/>
              <a:gd name="connsiteY8" fmla="*/ 4214587 h 4214587"/>
              <a:gd name="connsiteX9" fmla="*/ 159898 w 3048000"/>
              <a:gd name="connsiteY9" fmla="*/ 4214587 h 4214587"/>
              <a:gd name="connsiteX10" fmla="*/ 0 w 3048000"/>
              <a:gd name="connsiteY10" fmla="*/ 4054689 h 4214587"/>
              <a:gd name="connsiteX11" fmla="*/ 0 w 3048000"/>
              <a:gd name="connsiteY11" fmla="*/ 159898 h 4214587"/>
              <a:gd name="connsiteX12" fmla="*/ 159898 w 3048000"/>
              <a:gd name="connsiteY12" fmla="*/ 0 h 4214587"/>
              <a:gd name="connsiteX0" fmla="*/ 159898 w 3048000"/>
              <a:gd name="connsiteY0" fmla="*/ 0 h 4214587"/>
              <a:gd name="connsiteX1" fmla="*/ 2888102 w 3048000"/>
              <a:gd name="connsiteY1" fmla="*/ 0 h 4214587"/>
              <a:gd name="connsiteX2" fmla="*/ 3048000 w 3048000"/>
              <a:gd name="connsiteY2" fmla="*/ 159898 h 4214587"/>
              <a:gd name="connsiteX3" fmla="*/ 3048000 w 3048000"/>
              <a:gd name="connsiteY3" fmla="*/ 1463884 h 4214587"/>
              <a:gd name="connsiteX4" fmla="*/ 3012145 w 3048000"/>
              <a:gd name="connsiteY4" fmla="*/ 1859910 h 4214587"/>
              <a:gd name="connsiteX5" fmla="*/ 3048000 w 3048000"/>
              <a:gd name="connsiteY5" fmla="*/ 1867149 h 4214587"/>
              <a:gd name="connsiteX6" fmla="*/ 3048000 w 3048000"/>
              <a:gd name="connsiteY6" fmla="*/ 4054689 h 4214587"/>
              <a:gd name="connsiteX7" fmla="*/ 2888102 w 3048000"/>
              <a:gd name="connsiteY7" fmla="*/ 4214587 h 4214587"/>
              <a:gd name="connsiteX8" fmla="*/ 159898 w 3048000"/>
              <a:gd name="connsiteY8" fmla="*/ 4214587 h 4214587"/>
              <a:gd name="connsiteX9" fmla="*/ 0 w 3048000"/>
              <a:gd name="connsiteY9" fmla="*/ 4054689 h 4214587"/>
              <a:gd name="connsiteX10" fmla="*/ 0 w 3048000"/>
              <a:gd name="connsiteY10" fmla="*/ 159898 h 4214587"/>
              <a:gd name="connsiteX11" fmla="*/ 159898 w 3048000"/>
              <a:gd name="connsiteY11" fmla="*/ 0 h 4214587"/>
              <a:gd name="connsiteX0" fmla="*/ 159898 w 3048000"/>
              <a:gd name="connsiteY0" fmla="*/ 0 h 4214587"/>
              <a:gd name="connsiteX1" fmla="*/ 2888102 w 3048000"/>
              <a:gd name="connsiteY1" fmla="*/ 0 h 4214587"/>
              <a:gd name="connsiteX2" fmla="*/ 3048000 w 3048000"/>
              <a:gd name="connsiteY2" fmla="*/ 159898 h 4214587"/>
              <a:gd name="connsiteX3" fmla="*/ 3048000 w 3048000"/>
              <a:gd name="connsiteY3" fmla="*/ 1463884 h 4214587"/>
              <a:gd name="connsiteX4" fmla="*/ 3048000 w 3048000"/>
              <a:gd name="connsiteY4" fmla="*/ 1867149 h 4214587"/>
              <a:gd name="connsiteX5" fmla="*/ 3048000 w 3048000"/>
              <a:gd name="connsiteY5" fmla="*/ 4054689 h 4214587"/>
              <a:gd name="connsiteX6" fmla="*/ 2888102 w 3048000"/>
              <a:gd name="connsiteY6" fmla="*/ 4214587 h 4214587"/>
              <a:gd name="connsiteX7" fmla="*/ 159898 w 3048000"/>
              <a:gd name="connsiteY7" fmla="*/ 4214587 h 4214587"/>
              <a:gd name="connsiteX8" fmla="*/ 0 w 3048000"/>
              <a:gd name="connsiteY8" fmla="*/ 4054689 h 4214587"/>
              <a:gd name="connsiteX9" fmla="*/ 0 w 3048000"/>
              <a:gd name="connsiteY9" fmla="*/ 159898 h 4214587"/>
              <a:gd name="connsiteX10" fmla="*/ 159898 w 3048000"/>
              <a:gd name="connsiteY10" fmla="*/ 0 h 4214587"/>
              <a:gd name="connsiteX0" fmla="*/ 159898 w 3048000"/>
              <a:gd name="connsiteY0" fmla="*/ 0 h 4214587"/>
              <a:gd name="connsiteX1" fmla="*/ 2888102 w 3048000"/>
              <a:gd name="connsiteY1" fmla="*/ 0 h 4214587"/>
              <a:gd name="connsiteX2" fmla="*/ 3048000 w 3048000"/>
              <a:gd name="connsiteY2" fmla="*/ 159898 h 4214587"/>
              <a:gd name="connsiteX3" fmla="*/ 3048000 w 3048000"/>
              <a:gd name="connsiteY3" fmla="*/ 1463884 h 4214587"/>
              <a:gd name="connsiteX4" fmla="*/ 3048000 w 3048000"/>
              <a:gd name="connsiteY4" fmla="*/ 4054689 h 4214587"/>
              <a:gd name="connsiteX5" fmla="*/ 2888102 w 3048000"/>
              <a:gd name="connsiteY5" fmla="*/ 4214587 h 4214587"/>
              <a:gd name="connsiteX6" fmla="*/ 159898 w 3048000"/>
              <a:gd name="connsiteY6" fmla="*/ 4214587 h 4214587"/>
              <a:gd name="connsiteX7" fmla="*/ 0 w 3048000"/>
              <a:gd name="connsiteY7" fmla="*/ 4054689 h 4214587"/>
              <a:gd name="connsiteX8" fmla="*/ 0 w 3048000"/>
              <a:gd name="connsiteY8" fmla="*/ 159898 h 4214587"/>
              <a:gd name="connsiteX9" fmla="*/ 159898 w 3048000"/>
              <a:gd name="connsiteY9" fmla="*/ 0 h 4214587"/>
              <a:gd name="connsiteX0" fmla="*/ 159898 w 3048000"/>
              <a:gd name="connsiteY0" fmla="*/ 0 h 4214587"/>
              <a:gd name="connsiteX1" fmla="*/ 2888102 w 3048000"/>
              <a:gd name="connsiteY1" fmla="*/ 0 h 4214587"/>
              <a:gd name="connsiteX2" fmla="*/ 3048000 w 3048000"/>
              <a:gd name="connsiteY2" fmla="*/ 159898 h 4214587"/>
              <a:gd name="connsiteX3" fmla="*/ 3048000 w 3048000"/>
              <a:gd name="connsiteY3" fmla="*/ 4054689 h 4214587"/>
              <a:gd name="connsiteX4" fmla="*/ 2888102 w 3048000"/>
              <a:gd name="connsiteY4" fmla="*/ 4214587 h 4214587"/>
              <a:gd name="connsiteX5" fmla="*/ 159898 w 3048000"/>
              <a:gd name="connsiteY5" fmla="*/ 4214587 h 4214587"/>
              <a:gd name="connsiteX6" fmla="*/ 0 w 3048000"/>
              <a:gd name="connsiteY6" fmla="*/ 4054689 h 4214587"/>
              <a:gd name="connsiteX7" fmla="*/ 0 w 3048000"/>
              <a:gd name="connsiteY7" fmla="*/ 159898 h 4214587"/>
              <a:gd name="connsiteX8" fmla="*/ 159898 w 3048000"/>
              <a:gd name="connsiteY8" fmla="*/ 0 h 4214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8000" h="4214587">
                <a:moveTo>
                  <a:pt x="159898" y="0"/>
                </a:moveTo>
                <a:lnTo>
                  <a:pt x="2888102" y="0"/>
                </a:lnTo>
                <a:cubicBezTo>
                  <a:pt x="2976411" y="0"/>
                  <a:pt x="3048000" y="71589"/>
                  <a:pt x="3048000" y="159898"/>
                </a:cubicBezTo>
                <a:lnTo>
                  <a:pt x="3048000" y="4054689"/>
                </a:lnTo>
                <a:cubicBezTo>
                  <a:pt x="3048000" y="4142998"/>
                  <a:pt x="2976411" y="4214587"/>
                  <a:pt x="2888102" y="4214587"/>
                </a:cubicBezTo>
                <a:lnTo>
                  <a:pt x="159898" y="4214587"/>
                </a:lnTo>
                <a:cubicBezTo>
                  <a:pt x="71589" y="4214587"/>
                  <a:pt x="0" y="4142998"/>
                  <a:pt x="0" y="4054689"/>
                </a:cubicBezTo>
                <a:lnTo>
                  <a:pt x="0" y="159898"/>
                </a:lnTo>
                <a:cubicBezTo>
                  <a:pt x="0" y="71589"/>
                  <a:pt x="71589" y="0"/>
                  <a:pt x="159898" y="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28600" dist="114300" dir="2700000" algn="tl" rotWithShape="0">
              <a:schemeClr val="accent2">
                <a:lumMod val="75000"/>
                <a:alpha val="1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pic>
        <p:nvPicPr>
          <p:cNvPr id="115" name="Рисунок 114">
            <a:extLst>
              <a:ext uri="{FF2B5EF4-FFF2-40B4-BE49-F238E27FC236}">
                <a16:creationId xmlns:a16="http://schemas.microsoft.com/office/drawing/2014/main" id="{20AA6B02-B22B-4015-AF4E-5AE5E99F49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052" b="-13721"/>
          <a:stretch/>
        </p:blipFill>
        <p:spPr>
          <a:xfrm>
            <a:off x="1492332" y="2873914"/>
            <a:ext cx="2797017" cy="3377833"/>
          </a:xfrm>
          <a:prstGeom prst="rect">
            <a:avLst/>
          </a:prstGeom>
        </p:spPr>
      </p:pic>
      <p:grpSp>
        <p:nvGrpSpPr>
          <p:cNvPr id="78" name="Группа 77">
            <a:extLst>
              <a:ext uri="{FF2B5EF4-FFF2-40B4-BE49-F238E27FC236}">
                <a16:creationId xmlns:a16="http://schemas.microsoft.com/office/drawing/2014/main" id="{B74AFDBA-4064-4244-A9DF-816A4C9BD4D1}"/>
              </a:ext>
            </a:extLst>
          </p:cNvPr>
          <p:cNvGrpSpPr/>
          <p:nvPr/>
        </p:nvGrpSpPr>
        <p:grpSpPr>
          <a:xfrm>
            <a:off x="3169897" y="3525174"/>
            <a:ext cx="452416" cy="452416"/>
            <a:chOff x="8750481" y="3922347"/>
            <a:chExt cx="944611" cy="944611"/>
          </a:xfrm>
        </p:grpSpPr>
        <p:sp>
          <p:nvSpPr>
            <p:cNvPr id="95" name="Овал 94">
              <a:extLst>
                <a:ext uri="{FF2B5EF4-FFF2-40B4-BE49-F238E27FC236}">
                  <a16:creationId xmlns:a16="http://schemas.microsoft.com/office/drawing/2014/main" id="{5E9D562A-A6C8-42EC-97A2-1DBF86C03D68}"/>
                </a:ext>
              </a:extLst>
            </p:cNvPr>
            <p:cNvSpPr/>
            <p:nvPr/>
          </p:nvSpPr>
          <p:spPr>
            <a:xfrm>
              <a:off x="8750481" y="3922347"/>
              <a:ext cx="944611" cy="944611"/>
            </a:xfrm>
            <a:prstGeom prst="ellipse">
              <a:avLst/>
            </a:prstGeom>
            <a:solidFill>
              <a:srgbClr val="FFFFFF">
                <a:alpha val="25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sz="2800" dirty="0">
                <a:solidFill>
                  <a:schemeClr val="accent1"/>
                </a:solidFill>
              </a:endParaRPr>
            </a:p>
          </p:txBody>
        </p:sp>
        <p:sp>
          <p:nvSpPr>
            <p:cNvPr id="96" name="Овал 95">
              <a:extLst>
                <a:ext uri="{FF2B5EF4-FFF2-40B4-BE49-F238E27FC236}">
                  <a16:creationId xmlns:a16="http://schemas.microsoft.com/office/drawing/2014/main" id="{F0CBB4CD-3163-4D4D-8C06-59A41F400199}"/>
                </a:ext>
              </a:extLst>
            </p:cNvPr>
            <p:cNvSpPr/>
            <p:nvPr/>
          </p:nvSpPr>
          <p:spPr>
            <a:xfrm>
              <a:off x="8928520" y="4100388"/>
              <a:ext cx="588536" cy="588533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chemeClr val="accent1"/>
              </a:solidFill>
            </a:ln>
            <a:effectLst>
              <a:outerShdw blurRad="88900" dist="38100" algn="tl" rotWithShape="0">
                <a:schemeClr val="accent2">
                  <a:lumMod val="50000"/>
                  <a:alpha val="2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sz="2800" dirty="0">
                <a:solidFill>
                  <a:schemeClr val="accent1"/>
                </a:solidFill>
              </a:endParaRPr>
            </a:p>
          </p:txBody>
        </p:sp>
        <p:sp>
          <p:nvSpPr>
            <p:cNvPr id="97" name="Ромб 5">
              <a:extLst>
                <a:ext uri="{FF2B5EF4-FFF2-40B4-BE49-F238E27FC236}">
                  <a16:creationId xmlns:a16="http://schemas.microsoft.com/office/drawing/2014/main" id="{1D2FFFC5-18C5-4660-ABE9-CB0ABA69FF4C}"/>
                </a:ext>
              </a:extLst>
            </p:cNvPr>
            <p:cNvSpPr/>
            <p:nvPr/>
          </p:nvSpPr>
          <p:spPr>
            <a:xfrm>
              <a:off x="9173654" y="4273849"/>
              <a:ext cx="132887" cy="241607"/>
            </a:xfrm>
            <a:custGeom>
              <a:avLst/>
              <a:gdLst>
                <a:gd name="connsiteX0" fmla="*/ 0 w 486346"/>
                <a:gd name="connsiteY0" fmla="*/ 243173 h 486346"/>
                <a:gd name="connsiteX1" fmla="*/ 243173 w 486346"/>
                <a:gd name="connsiteY1" fmla="*/ 0 h 486346"/>
                <a:gd name="connsiteX2" fmla="*/ 486346 w 486346"/>
                <a:gd name="connsiteY2" fmla="*/ 243173 h 486346"/>
                <a:gd name="connsiteX3" fmla="*/ 243173 w 486346"/>
                <a:gd name="connsiteY3" fmla="*/ 486346 h 486346"/>
                <a:gd name="connsiteX4" fmla="*/ 0 w 486346"/>
                <a:gd name="connsiteY4" fmla="*/ 243173 h 486346"/>
                <a:gd name="connsiteX0" fmla="*/ 0 w 486346"/>
                <a:gd name="connsiteY0" fmla="*/ 243173 h 486346"/>
                <a:gd name="connsiteX1" fmla="*/ 243173 w 486346"/>
                <a:gd name="connsiteY1" fmla="*/ 0 h 486346"/>
                <a:gd name="connsiteX2" fmla="*/ 486346 w 486346"/>
                <a:gd name="connsiteY2" fmla="*/ 243173 h 486346"/>
                <a:gd name="connsiteX3" fmla="*/ 243173 w 486346"/>
                <a:gd name="connsiteY3" fmla="*/ 486346 h 486346"/>
                <a:gd name="connsiteX4" fmla="*/ 91440 w 486346"/>
                <a:gd name="connsiteY4" fmla="*/ 334613 h 486346"/>
                <a:gd name="connsiteX0" fmla="*/ 0 w 486346"/>
                <a:gd name="connsiteY0" fmla="*/ 243173 h 486346"/>
                <a:gd name="connsiteX1" fmla="*/ 243173 w 486346"/>
                <a:gd name="connsiteY1" fmla="*/ 0 h 486346"/>
                <a:gd name="connsiteX2" fmla="*/ 486346 w 486346"/>
                <a:gd name="connsiteY2" fmla="*/ 243173 h 486346"/>
                <a:gd name="connsiteX3" fmla="*/ 243173 w 486346"/>
                <a:gd name="connsiteY3" fmla="*/ 486346 h 486346"/>
                <a:gd name="connsiteX0" fmla="*/ 0 w 243173"/>
                <a:gd name="connsiteY0" fmla="*/ 0 h 486346"/>
                <a:gd name="connsiteX1" fmla="*/ 243173 w 243173"/>
                <a:gd name="connsiteY1" fmla="*/ 243173 h 486346"/>
                <a:gd name="connsiteX2" fmla="*/ 0 w 243173"/>
                <a:gd name="connsiteY2" fmla="*/ 486346 h 48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173" h="486346">
                  <a:moveTo>
                    <a:pt x="0" y="0"/>
                  </a:moveTo>
                  <a:lnTo>
                    <a:pt x="243173" y="243173"/>
                  </a:lnTo>
                  <a:lnTo>
                    <a:pt x="0" y="486346"/>
                  </a:lnTo>
                </a:path>
              </a:pathLst>
            </a:custGeom>
            <a:noFill/>
            <a:ln w="25400" cap="rnd">
              <a:solidFill>
                <a:schemeClr val="accent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cxnSp>
        <p:nvCxnSpPr>
          <p:cNvPr id="98" name="Прямая соединительная линия 97">
            <a:extLst>
              <a:ext uri="{FF2B5EF4-FFF2-40B4-BE49-F238E27FC236}">
                <a16:creationId xmlns:a16="http://schemas.microsoft.com/office/drawing/2014/main" id="{E9CC3146-D59F-4026-AB80-BD129B502D9C}"/>
              </a:ext>
            </a:extLst>
          </p:cNvPr>
          <p:cNvCxnSpPr>
            <a:cxnSpLocks/>
          </p:cNvCxnSpPr>
          <p:nvPr/>
        </p:nvCxnSpPr>
        <p:spPr>
          <a:xfrm flipV="1">
            <a:off x="6141304" y="2872230"/>
            <a:ext cx="0" cy="1764000"/>
          </a:xfrm>
          <a:prstGeom prst="line">
            <a:avLst/>
          </a:prstGeom>
          <a:solidFill>
            <a:schemeClr val="tx1">
              <a:lumMod val="20000"/>
              <a:lumOff val="80000"/>
              <a:alpha val="0"/>
            </a:schemeClr>
          </a:solidFill>
          <a:ln w="12700">
            <a:solidFill>
              <a:schemeClr val="tx1">
                <a:lumMod val="20000"/>
                <a:lumOff val="80000"/>
                <a:alpha val="6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9" name="Прямая соединительная линия 98">
            <a:extLst>
              <a:ext uri="{FF2B5EF4-FFF2-40B4-BE49-F238E27FC236}">
                <a16:creationId xmlns:a16="http://schemas.microsoft.com/office/drawing/2014/main" id="{F1BE478B-285D-4CE9-A881-70D0F2C49FB9}"/>
              </a:ext>
            </a:extLst>
          </p:cNvPr>
          <p:cNvCxnSpPr>
            <a:cxnSpLocks/>
          </p:cNvCxnSpPr>
          <p:nvPr/>
        </p:nvCxnSpPr>
        <p:spPr>
          <a:xfrm flipV="1">
            <a:off x="8890409" y="2872230"/>
            <a:ext cx="0" cy="1764000"/>
          </a:xfrm>
          <a:prstGeom prst="line">
            <a:avLst/>
          </a:prstGeom>
          <a:solidFill>
            <a:schemeClr val="tx1">
              <a:lumMod val="20000"/>
              <a:lumOff val="80000"/>
              <a:alpha val="0"/>
            </a:schemeClr>
          </a:solidFill>
          <a:ln w="12700">
            <a:solidFill>
              <a:schemeClr val="tx1">
                <a:lumMod val="20000"/>
                <a:lumOff val="80000"/>
                <a:alpha val="6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56250F47-845F-4BB6-8034-E9E3DEC50130}"/>
              </a:ext>
            </a:extLst>
          </p:cNvPr>
          <p:cNvSpPr txBox="1"/>
          <p:nvPr/>
        </p:nvSpPr>
        <p:spPr>
          <a:xfrm>
            <a:off x="4010906" y="3357704"/>
            <a:ext cx="1990188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1400" b="1" i="1" dirty="0"/>
              <a:t>Индекс корпоративных облигаций 1-3 </a:t>
            </a:r>
          </a:p>
          <a:p>
            <a:r>
              <a:rPr lang="en-US" sz="1400" dirty="0"/>
              <a:t>(RUCBTR3Y)</a:t>
            </a:r>
          </a:p>
        </p:txBody>
      </p:sp>
      <p:cxnSp>
        <p:nvCxnSpPr>
          <p:cNvPr id="113" name="Прямая соединительная линия 112">
            <a:extLst>
              <a:ext uri="{FF2B5EF4-FFF2-40B4-BE49-F238E27FC236}">
                <a16:creationId xmlns:a16="http://schemas.microsoft.com/office/drawing/2014/main" id="{8A0E6B58-BE9E-4B3D-906D-A2C476AAA865}"/>
              </a:ext>
            </a:extLst>
          </p:cNvPr>
          <p:cNvCxnSpPr>
            <a:cxnSpLocks/>
          </p:cNvCxnSpPr>
          <p:nvPr/>
        </p:nvCxnSpPr>
        <p:spPr>
          <a:xfrm>
            <a:off x="550863" y="2036098"/>
            <a:ext cx="2856952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8110B922-BD84-4636-91C5-9FD3C9B69F3C}"/>
              </a:ext>
            </a:extLst>
          </p:cNvPr>
          <p:cNvSpPr txBox="1"/>
          <p:nvPr/>
        </p:nvSpPr>
        <p:spPr>
          <a:xfrm>
            <a:off x="550863" y="1416652"/>
            <a:ext cx="285696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  <a:latin typeface="SB Sans Display" panose="020B0503040504020204" pitchFamily="34" charset="0"/>
                <a:ea typeface="SB Sans Display" panose="020B0503040504020204" pitchFamily="34" charset="0"/>
              </a:rPr>
              <a:t>Консервативный смарт фонд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7835298-3BD4-4652-932D-8498D8CB693E}"/>
              </a:ext>
            </a:extLst>
          </p:cNvPr>
          <p:cNvSpPr txBox="1"/>
          <p:nvPr/>
        </p:nvSpPr>
        <p:spPr>
          <a:xfrm>
            <a:off x="950231" y="2979353"/>
            <a:ext cx="2021039" cy="14773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+mj-lt"/>
                <a:cs typeface="SB Sans Display Light" panose="020B0303040504020204" pitchFamily="34" charset="0"/>
              </a:rPr>
              <a:t>Sber Conservative Smart </a:t>
            </a:r>
            <a:endParaRPr lang="ru-RU" sz="2400" b="1" dirty="0">
              <a:solidFill>
                <a:schemeClr val="bg2"/>
              </a:solidFill>
              <a:latin typeface="+mj-lt"/>
              <a:cs typeface="SB Sans Display Light" panose="020B0303040504020204" pitchFamily="34" charset="0"/>
            </a:endParaRPr>
          </a:p>
          <a:p>
            <a:pPr algn="ctr"/>
            <a:r>
              <a:rPr lang="en-US" sz="2400" b="1" dirty="0">
                <a:solidFill>
                  <a:schemeClr val="bg2"/>
                </a:solidFill>
                <a:latin typeface="+mj-lt"/>
                <a:cs typeface="SB Sans Display Light" panose="020B0303040504020204" pitchFamily="34" charset="0"/>
              </a:rPr>
              <a:t>Index</a:t>
            </a:r>
            <a:endParaRPr lang="ru-RU" sz="2400" b="1" dirty="0">
              <a:solidFill>
                <a:schemeClr val="bg2"/>
              </a:solidFill>
              <a:latin typeface="+mj-lt"/>
              <a:cs typeface="SB Sans Text Thin" panose="020B0103040504020204" pitchFamily="34" charset="-52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56FD1899-6A06-4EA9-BD6D-3B3A71A15E58}"/>
              </a:ext>
            </a:extLst>
          </p:cNvPr>
          <p:cNvSpPr txBox="1"/>
          <p:nvPr/>
        </p:nvSpPr>
        <p:spPr>
          <a:xfrm>
            <a:off x="6604185" y="3357704"/>
            <a:ext cx="1990188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1400" b="1" i="1" dirty="0"/>
              <a:t>Индекс МосБиржи государственных облигаций</a:t>
            </a:r>
          </a:p>
          <a:p>
            <a:r>
              <a:rPr lang="en-US" sz="1400" dirty="0"/>
              <a:t>(RGBITR)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FD028728-20A8-4EE0-A641-5CE715275B01}"/>
              </a:ext>
            </a:extLst>
          </p:cNvPr>
          <p:cNvSpPr txBox="1"/>
          <p:nvPr/>
        </p:nvSpPr>
        <p:spPr>
          <a:xfrm>
            <a:off x="9547958" y="3357704"/>
            <a:ext cx="1689297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1400" b="1" i="1" dirty="0"/>
              <a:t>Инструменты денежного рынка</a:t>
            </a:r>
          </a:p>
        </p:txBody>
      </p:sp>
    </p:spTree>
    <p:extLst>
      <p:ext uri="{BB962C8B-B14F-4D97-AF65-F5344CB8AC3E}">
        <p14:creationId xmlns:p14="http://schemas.microsoft.com/office/powerpoint/2010/main" val="3084947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Номер слайда 1">
            <a:extLst>
              <a:ext uri="{FF2B5EF4-FFF2-40B4-BE49-F238E27FC236}">
                <a16:creationId xmlns:a16="http://schemas.microsoft.com/office/drawing/2014/main" id="{8050F324-5563-48B6-93D9-0D6B87590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6485" y="6359770"/>
            <a:ext cx="134652" cy="153888"/>
          </a:xfrm>
        </p:spPr>
        <p:txBody>
          <a:bodyPr/>
          <a:lstStyle/>
          <a:p>
            <a:pPr algn="r"/>
            <a:fld id="{2CF235AF-954E-5044-BAF0-991FD76FF994}" type="slidenum">
              <a:rPr lang="ru-RU" smtClean="0"/>
              <a:pPr algn="r"/>
              <a:t>6</a:t>
            </a:fld>
            <a:endParaRPr lang="ru-RU" dirty="0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9239249-1D28-4609-B40F-F6C092A89DA3}"/>
              </a:ext>
            </a:extLst>
          </p:cNvPr>
          <p:cNvSpPr/>
          <p:nvPr/>
        </p:nvSpPr>
        <p:spPr>
          <a:xfrm flipH="1">
            <a:off x="3993901" y="1468968"/>
            <a:ext cx="4200745" cy="3801424"/>
          </a:xfrm>
          <a:prstGeom prst="roundRect">
            <a:avLst>
              <a:gd name="adj" fmla="val 4085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2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84A678A9-1A36-47CF-9E9F-DDD8455FB5AC}"/>
              </a:ext>
            </a:extLst>
          </p:cNvPr>
          <p:cNvSpPr/>
          <p:nvPr/>
        </p:nvSpPr>
        <p:spPr>
          <a:xfrm>
            <a:off x="1086541" y="1173840"/>
            <a:ext cx="3398119" cy="881507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25400">
            <a:solidFill>
              <a:srgbClr val="00C08D"/>
            </a:solidFill>
          </a:ln>
          <a:effectLst>
            <a:outerShdw blurRad="228600" dist="114300" dir="2700000" algn="tl" rotWithShape="0">
              <a:schemeClr val="accent2">
                <a:lumMod val="75000"/>
                <a:alpha val="1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>
              <a:solidFill>
                <a:schemeClr val="bg2"/>
              </a:solidFill>
            </a:endParaRP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2723A95C-2BA8-4FBA-8804-5930C17FCBE4}"/>
              </a:ext>
            </a:extLst>
          </p:cNvPr>
          <p:cNvCxnSpPr>
            <a:cxnSpLocks/>
          </p:cNvCxnSpPr>
          <p:nvPr/>
        </p:nvCxnSpPr>
        <p:spPr>
          <a:xfrm>
            <a:off x="3993901" y="2048642"/>
            <a:ext cx="4200745" cy="0"/>
          </a:xfrm>
          <a:prstGeom prst="line">
            <a:avLst/>
          </a:prstGeom>
          <a:ln>
            <a:solidFill>
              <a:schemeClr val="accent1">
                <a:lumMod val="75000"/>
                <a:alpha val="49000"/>
              </a:schemeClr>
            </a:solidFill>
          </a:ln>
          <a:effectLst>
            <a:outerShdw dist="12700" dir="5400000" algn="t" rotWithShape="0">
              <a:schemeClr val="bg1">
                <a:alpha val="19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1441795C-DBC8-46A6-9CA0-4CAFC0933B97}"/>
              </a:ext>
            </a:extLst>
          </p:cNvPr>
          <p:cNvCxnSpPr>
            <a:cxnSpLocks/>
          </p:cNvCxnSpPr>
          <p:nvPr/>
        </p:nvCxnSpPr>
        <p:spPr>
          <a:xfrm>
            <a:off x="3993901" y="2702839"/>
            <a:ext cx="4200745" cy="0"/>
          </a:xfrm>
          <a:prstGeom prst="line">
            <a:avLst/>
          </a:prstGeom>
          <a:ln>
            <a:solidFill>
              <a:schemeClr val="accent1">
                <a:lumMod val="75000"/>
                <a:alpha val="49000"/>
              </a:schemeClr>
            </a:solidFill>
          </a:ln>
          <a:effectLst>
            <a:outerShdw dist="12700" dir="5400000" algn="t" rotWithShape="0">
              <a:schemeClr val="bg1">
                <a:alpha val="19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B48FE6C9-E5A9-4C4D-A197-8E478AC9BE89}"/>
              </a:ext>
            </a:extLst>
          </p:cNvPr>
          <p:cNvCxnSpPr>
            <a:cxnSpLocks/>
          </p:cNvCxnSpPr>
          <p:nvPr/>
        </p:nvCxnSpPr>
        <p:spPr>
          <a:xfrm>
            <a:off x="3993901" y="3357036"/>
            <a:ext cx="4200745" cy="0"/>
          </a:xfrm>
          <a:prstGeom prst="line">
            <a:avLst/>
          </a:prstGeom>
          <a:ln>
            <a:solidFill>
              <a:schemeClr val="accent1">
                <a:lumMod val="75000"/>
                <a:alpha val="49000"/>
              </a:schemeClr>
            </a:solidFill>
          </a:ln>
          <a:effectLst>
            <a:outerShdw dist="12700" dir="5400000" algn="t" rotWithShape="0">
              <a:schemeClr val="bg1">
                <a:alpha val="19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E6DCF099-F20D-4B98-91D6-CB78FD685DCA}"/>
              </a:ext>
            </a:extLst>
          </p:cNvPr>
          <p:cNvCxnSpPr>
            <a:cxnSpLocks/>
          </p:cNvCxnSpPr>
          <p:nvPr/>
        </p:nvCxnSpPr>
        <p:spPr>
          <a:xfrm>
            <a:off x="3993901" y="4011233"/>
            <a:ext cx="4200745" cy="0"/>
          </a:xfrm>
          <a:prstGeom prst="line">
            <a:avLst/>
          </a:prstGeom>
          <a:ln>
            <a:solidFill>
              <a:schemeClr val="accent1">
                <a:lumMod val="75000"/>
                <a:alpha val="49000"/>
              </a:schemeClr>
            </a:solidFill>
          </a:ln>
          <a:effectLst>
            <a:outerShdw dist="12700" dir="5400000" algn="t" rotWithShape="0">
              <a:schemeClr val="bg1">
                <a:alpha val="19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BE03CEB0-22E0-4B06-901F-780FFB8CCD6C}"/>
              </a:ext>
            </a:extLst>
          </p:cNvPr>
          <p:cNvCxnSpPr>
            <a:cxnSpLocks/>
          </p:cNvCxnSpPr>
          <p:nvPr/>
        </p:nvCxnSpPr>
        <p:spPr>
          <a:xfrm>
            <a:off x="3993901" y="4622899"/>
            <a:ext cx="4200745" cy="0"/>
          </a:xfrm>
          <a:prstGeom prst="line">
            <a:avLst/>
          </a:prstGeom>
          <a:ln>
            <a:solidFill>
              <a:schemeClr val="accent1">
                <a:lumMod val="75000"/>
                <a:alpha val="49000"/>
              </a:schemeClr>
            </a:solidFill>
          </a:ln>
          <a:effectLst>
            <a:outerShdw dist="12700" dir="5400000" algn="t" rotWithShape="0">
              <a:schemeClr val="bg1">
                <a:alpha val="19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782B98B5-1BB4-475F-BC82-B7CC291D0D63}"/>
              </a:ext>
            </a:extLst>
          </p:cNvPr>
          <p:cNvSpPr txBox="1"/>
          <p:nvPr/>
        </p:nvSpPr>
        <p:spPr>
          <a:xfrm>
            <a:off x="4632283" y="1541967"/>
            <a:ext cx="293150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bg2"/>
                </a:solidFill>
              </a:rPr>
              <a:t>Индекс корпоративных облигаций 1-3 (RUCBTR3Y)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B3D166D-4BA8-484D-A48A-1DB75E41AE92}"/>
              </a:ext>
            </a:extLst>
          </p:cNvPr>
          <p:cNvSpPr txBox="1"/>
          <p:nvPr/>
        </p:nvSpPr>
        <p:spPr>
          <a:xfrm>
            <a:off x="3997661" y="2155912"/>
            <a:ext cx="4200745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bg2"/>
                </a:solidFill>
              </a:rPr>
              <a:t>Индекс МосБиржи государственных облигаций (RGBITR)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DC8D327-6A3D-452B-8584-9E738A143DED}"/>
              </a:ext>
            </a:extLst>
          </p:cNvPr>
          <p:cNvSpPr txBox="1"/>
          <p:nvPr/>
        </p:nvSpPr>
        <p:spPr>
          <a:xfrm>
            <a:off x="3997661" y="2833659"/>
            <a:ext cx="4200745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bg2"/>
                </a:solidFill>
              </a:rPr>
              <a:t>Индекс МосБиржи полной доходности «брутто»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A478408-169B-4553-985E-907C81813779}"/>
              </a:ext>
            </a:extLst>
          </p:cNvPr>
          <p:cNvSpPr txBox="1"/>
          <p:nvPr/>
        </p:nvSpPr>
        <p:spPr>
          <a:xfrm>
            <a:off x="3997661" y="3543305"/>
            <a:ext cx="4200745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2"/>
                </a:solidFill>
              </a:rPr>
              <a:t>ETF S&amp;P500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F4284BD-3698-4555-8AD3-6FB7861198AC}"/>
              </a:ext>
            </a:extLst>
          </p:cNvPr>
          <p:cNvSpPr txBox="1"/>
          <p:nvPr/>
        </p:nvSpPr>
        <p:spPr>
          <a:xfrm>
            <a:off x="3997661" y="4186358"/>
            <a:ext cx="4200745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2"/>
                </a:solidFill>
              </a:rPr>
              <a:t>ETF </a:t>
            </a:r>
            <a:r>
              <a:rPr lang="ru-RU" sz="1400" b="1" dirty="0">
                <a:solidFill>
                  <a:schemeClr val="bg2"/>
                </a:solidFill>
              </a:rPr>
              <a:t>на золото</a:t>
            </a:r>
            <a:endParaRPr lang="en-US" sz="1400" b="1" dirty="0">
              <a:solidFill>
                <a:schemeClr val="bg2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3CB8AF9-9C87-4699-8B03-1A6ADA85C635}"/>
              </a:ext>
            </a:extLst>
          </p:cNvPr>
          <p:cNvSpPr txBox="1"/>
          <p:nvPr/>
        </p:nvSpPr>
        <p:spPr>
          <a:xfrm>
            <a:off x="4692262" y="4723087"/>
            <a:ext cx="2811542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bg2"/>
                </a:solidFill>
              </a:rPr>
              <a:t>Инструменты денежного рынка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1D5D4CB-2333-4E04-AB9F-0FFED7B78C7F}"/>
              </a:ext>
            </a:extLst>
          </p:cNvPr>
          <p:cNvSpPr txBox="1"/>
          <p:nvPr/>
        </p:nvSpPr>
        <p:spPr>
          <a:xfrm>
            <a:off x="1298813" y="1365029"/>
            <a:ext cx="2909776" cy="4616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500" b="1" i="1" dirty="0"/>
              <a:t>Sber Careful Smart Index </a:t>
            </a:r>
          </a:p>
          <a:p>
            <a:pPr algn="ctr"/>
            <a:r>
              <a:rPr lang="en-US" sz="1500" dirty="0"/>
              <a:t>(</a:t>
            </a:r>
            <a:r>
              <a:rPr lang="ru-RU" sz="1500" dirty="0"/>
              <a:t>Осторожный смарт фонд</a:t>
            </a:r>
            <a:r>
              <a:rPr lang="en-US" sz="1500" dirty="0"/>
              <a:t>)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65DFD6AE-17C3-4FCD-8E63-A7A1F1E4BF78}"/>
              </a:ext>
            </a:extLst>
          </p:cNvPr>
          <p:cNvSpPr/>
          <p:nvPr/>
        </p:nvSpPr>
        <p:spPr>
          <a:xfrm>
            <a:off x="7703887" y="1173840"/>
            <a:ext cx="3398119" cy="881507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25400">
            <a:solidFill>
              <a:srgbClr val="00D72A"/>
            </a:solidFill>
          </a:ln>
          <a:effectLst>
            <a:outerShdw blurRad="228600" dist="114300" dir="2700000" algn="tl" rotWithShape="0">
              <a:schemeClr val="accent2">
                <a:lumMod val="75000"/>
                <a:alpha val="1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>
              <a:solidFill>
                <a:schemeClr val="bg2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FA0D246-0531-4D5D-B978-749ABEB1D774}"/>
              </a:ext>
            </a:extLst>
          </p:cNvPr>
          <p:cNvSpPr txBox="1"/>
          <p:nvPr/>
        </p:nvSpPr>
        <p:spPr>
          <a:xfrm>
            <a:off x="7916159" y="1365029"/>
            <a:ext cx="2909776" cy="4616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500" b="1" i="1" dirty="0"/>
              <a:t>Sber Weighted Smart Index </a:t>
            </a:r>
          </a:p>
          <a:p>
            <a:pPr algn="ctr"/>
            <a:r>
              <a:rPr lang="en-US" sz="1500" dirty="0"/>
              <a:t>(</a:t>
            </a:r>
            <a:r>
              <a:rPr lang="ru-RU" sz="1500" dirty="0"/>
              <a:t>Взвешенный смарт фонд</a:t>
            </a:r>
            <a:r>
              <a:rPr lang="en-US" sz="1500" dirty="0"/>
              <a:t>)</a:t>
            </a:r>
          </a:p>
        </p:txBody>
      </p:sp>
      <p:sp>
        <p:nvSpPr>
          <p:cNvPr id="55" name="Прямоугольник: скругленные углы 54">
            <a:extLst>
              <a:ext uri="{FF2B5EF4-FFF2-40B4-BE49-F238E27FC236}">
                <a16:creationId xmlns:a16="http://schemas.microsoft.com/office/drawing/2014/main" id="{1C621C8C-FD6B-4A62-8CE5-9A316281BA64}"/>
              </a:ext>
            </a:extLst>
          </p:cNvPr>
          <p:cNvSpPr/>
          <p:nvPr/>
        </p:nvSpPr>
        <p:spPr>
          <a:xfrm>
            <a:off x="1086541" y="4622660"/>
            <a:ext cx="3398119" cy="881507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25400">
            <a:solidFill>
              <a:srgbClr val="0096C9"/>
            </a:solidFill>
          </a:ln>
          <a:effectLst>
            <a:outerShdw blurRad="228600" dist="114300" dir="2700000" algn="tl" rotWithShape="0">
              <a:schemeClr val="accent2">
                <a:lumMod val="75000"/>
                <a:alpha val="1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>
              <a:solidFill>
                <a:schemeClr val="bg2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972453E-5E4E-4A00-8D4C-1DFBC315A02C}"/>
              </a:ext>
            </a:extLst>
          </p:cNvPr>
          <p:cNvSpPr txBox="1"/>
          <p:nvPr/>
        </p:nvSpPr>
        <p:spPr>
          <a:xfrm>
            <a:off x="1213749" y="4824482"/>
            <a:ext cx="3117378" cy="4616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500" b="1" i="1" dirty="0"/>
              <a:t>Sber Progressive Smart Index </a:t>
            </a:r>
          </a:p>
          <a:p>
            <a:pPr algn="ctr"/>
            <a:r>
              <a:rPr lang="en-US" sz="1500" dirty="0"/>
              <a:t>(</a:t>
            </a:r>
            <a:r>
              <a:rPr lang="ru-RU" sz="1500" dirty="0"/>
              <a:t>Прогрессивный смарт фонд</a:t>
            </a:r>
            <a:r>
              <a:rPr lang="en-US" sz="1500" dirty="0"/>
              <a:t>)</a:t>
            </a:r>
          </a:p>
        </p:txBody>
      </p:sp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id="{A3359DA0-3CC4-45FC-8792-17A63779E730}"/>
              </a:ext>
            </a:extLst>
          </p:cNvPr>
          <p:cNvSpPr/>
          <p:nvPr/>
        </p:nvSpPr>
        <p:spPr>
          <a:xfrm>
            <a:off x="7703887" y="4622660"/>
            <a:ext cx="3398119" cy="881507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25400">
            <a:solidFill>
              <a:srgbClr val="00BEA0"/>
            </a:solidFill>
          </a:ln>
          <a:effectLst>
            <a:outerShdw blurRad="228600" dist="114300" dir="2700000" algn="tl" rotWithShape="0">
              <a:schemeClr val="accent2">
                <a:lumMod val="75000"/>
                <a:alpha val="1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>
              <a:solidFill>
                <a:schemeClr val="bg2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E02740B-3295-4144-B425-AECFE241B3B2}"/>
              </a:ext>
            </a:extLst>
          </p:cNvPr>
          <p:cNvSpPr txBox="1"/>
          <p:nvPr/>
        </p:nvSpPr>
        <p:spPr>
          <a:xfrm>
            <a:off x="7916159" y="4813849"/>
            <a:ext cx="2909776" cy="4616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500" b="1" i="1" dirty="0"/>
              <a:t>Sber Dynamic Smart Index</a:t>
            </a:r>
          </a:p>
          <a:p>
            <a:pPr algn="ctr"/>
            <a:r>
              <a:rPr lang="en-US" sz="1500" dirty="0"/>
              <a:t>(</a:t>
            </a:r>
            <a:r>
              <a:rPr lang="ru-RU" sz="1500" dirty="0"/>
              <a:t>Динамичный смарт фонд</a:t>
            </a:r>
            <a:r>
              <a:rPr lang="en-US" sz="1500" dirty="0"/>
              <a:t>)</a:t>
            </a:r>
          </a:p>
        </p:txBody>
      </p:sp>
      <p:sp>
        <p:nvSpPr>
          <p:cNvPr id="59" name="Прямоугольник 101">
            <a:extLst>
              <a:ext uri="{FF2B5EF4-FFF2-40B4-BE49-F238E27FC236}">
                <a16:creationId xmlns:a16="http://schemas.microsoft.com/office/drawing/2014/main" id="{95482E36-A97A-4F83-A796-D347A51AE34D}"/>
              </a:ext>
            </a:extLst>
          </p:cNvPr>
          <p:cNvSpPr/>
          <p:nvPr/>
        </p:nvSpPr>
        <p:spPr>
          <a:xfrm>
            <a:off x="3193" y="5835299"/>
            <a:ext cx="12192000" cy="475690"/>
          </a:xfrm>
          <a:prstGeom prst="rect">
            <a:avLst/>
          </a:prstGeom>
          <a:gradFill flip="none" rotWithShape="1">
            <a:gsLst>
              <a:gs pos="15000">
                <a:schemeClr val="tx1">
                  <a:lumMod val="20000"/>
                  <a:lumOff val="80000"/>
                  <a:alpha val="0"/>
                </a:schemeClr>
              </a:gs>
              <a:gs pos="50000">
                <a:schemeClr val="tx1">
                  <a:lumMod val="20000"/>
                  <a:lumOff val="80000"/>
                  <a:alpha val="51000"/>
                </a:schemeClr>
              </a:gs>
              <a:gs pos="86000">
                <a:schemeClr val="tx1">
                  <a:lumMod val="20000"/>
                  <a:lumOff val="8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6B1839E-8020-448F-BDA6-9D274568E8F1}"/>
              </a:ext>
            </a:extLst>
          </p:cNvPr>
          <p:cNvSpPr txBox="1"/>
          <p:nvPr/>
        </p:nvSpPr>
        <p:spPr>
          <a:xfrm>
            <a:off x="4576797" y="5965422"/>
            <a:ext cx="3266920" cy="215444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32909"/>
            <a:r>
              <a:rPr lang="ru-RU" b="0" dirty="0">
                <a:solidFill>
                  <a:schemeClr val="tx1">
                    <a:lumMod val="60000"/>
                    <a:lumOff val="40000"/>
                  </a:schemeClr>
                </a:solidFill>
                <a:latin typeface="SB Sans Display" panose="020B0503040504020204" pitchFamily="34" charset="0"/>
                <a:ea typeface="SB Sans Display" panose="020B0503040504020204" pitchFamily="34" charset="0"/>
              </a:rPr>
              <a:t>Чем выше риск, тем выше доля акций</a:t>
            </a:r>
          </a:p>
        </p:txBody>
      </p:sp>
    </p:spTree>
    <p:extLst>
      <p:ext uri="{BB962C8B-B14F-4D97-AF65-F5344CB8AC3E}">
        <p14:creationId xmlns:p14="http://schemas.microsoft.com/office/powerpoint/2010/main" val="469642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5B3441-CDB4-4C1F-8988-48E5218DF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82600"/>
            <a:ext cx="6376711" cy="387798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Преимущества</a:t>
            </a:r>
          </a:p>
        </p:txBody>
      </p:sp>
      <p:sp>
        <p:nvSpPr>
          <p:cNvPr id="48" name="Номер слайда 1">
            <a:extLst>
              <a:ext uri="{FF2B5EF4-FFF2-40B4-BE49-F238E27FC236}">
                <a16:creationId xmlns:a16="http://schemas.microsoft.com/office/drawing/2014/main" id="{8050F324-5563-48B6-93D9-0D6B87590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6485" y="6359770"/>
            <a:ext cx="134652" cy="153888"/>
          </a:xfrm>
        </p:spPr>
        <p:txBody>
          <a:bodyPr/>
          <a:lstStyle/>
          <a:p>
            <a:pPr algn="r"/>
            <a:fld id="{2CF235AF-954E-5044-BAF0-991FD76FF994}" type="slidenum">
              <a:rPr lang="ru-RU" smtClean="0"/>
              <a:pPr algn="r"/>
              <a:t>7</a:t>
            </a:fld>
            <a:endParaRPr lang="ru-RU" dirty="0"/>
          </a:p>
        </p:txBody>
      </p:sp>
      <p:sp>
        <p:nvSpPr>
          <p:cNvPr id="9" name="Овал">
            <a:extLst>
              <a:ext uri="{FF2B5EF4-FFF2-40B4-BE49-F238E27FC236}">
                <a16:creationId xmlns:a16="http://schemas.microsoft.com/office/drawing/2014/main" id="{4F5107ED-DA6B-4EE0-BC77-5649590469A5}"/>
              </a:ext>
            </a:extLst>
          </p:cNvPr>
          <p:cNvSpPr/>
          <p:nvPr/>
        </p:nvSpPr>
        <p:spPr>
          <a:xfrm>
            <a:off x="5307236" y="2504266"/>
            <a:ext cx="1604491" cy="1615414"/>
          </a:xfrm>
          <a:prstGeom prst="ellipse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2"/>
              </a:gs>
            </a:gsLst>
            <a:lin ang="8100000" scaled="1"/>
            <a:tileRect/>
          </a:gradFill>
          <a:ln>
            <a:noFill/>
          </a:ln>
          <a:effectLst>
            <a:outerShdw blurRad="228600" dist="114300" dir="2700000" algn="tl" rotWithShape="0">
              <a:schemeClr val="accent1">
                <a:lumMod val="75000"/>
                <a:alpha val="3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600">
              <a:solidFill>
                <a:srgbClr val="F9FBFF"/>
              </a:solidFill>
            </a:endParaRPr>
          </a:p>
        </p:txBody>
      </p:sp>
      <p:sp>
        <p:nvSpPr>
          <p:cNvPr id="10" name="БПИФ">
            <a:extLst>
              <a:ext uri="{FF2B5EF4-FFF2-40B4-BE49-F238E27FC236}">
                <a16:creationId xmlns:a16="http://schemas.microsoft.com/office/drawing/2014/main" id="{4917E17B-F631-4109-8BB0-6B3CD987085F}"/>
              </a:ext>
            </a:extLst>
          </p:cNvPr>
          <p:cNvSpPr txBox="1"/>
          <p:nvPr/>
        </p:nvSpPr>
        <p:spPr>
          <a:xfrm>
            <a:off x="5418965" y="2910768"/>
            <a:ext cx="1381033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19" rIns="45719" bIns="45719" numCol="1" anchor="ctr">
            <a:spAutoFit/>
          </a:bodyPr>
          <a:lstStyle>
            <a:lvl1pPr algn="ctr" defTabSz="914396">
              <a:defRPr sz="2000">
                <a:solidFill>
                  <a:srgbClr val="40E044"/>
                </a:solidFill>
                <a:latin typeface="SB Sans Display Semibold"/>
                <a:ea typeface="SB Sans Display Semibold"/>
                <a:cs typeface="SB Sans Display Semibold"/>
                <a:sym typeface="SB Sans Display Semibold"/>
              </a:defRPr>
            </a:lvl1pPr>
          </a:lstStyle>
          <a:p>
            <a:r>
              <a:rPr lang="ru-RU" sz="2400" dirty="0">
                <a:solidFill>
                  <a:schemeClr val="bg2"/>
                </a:solidFill>
              </a:rPr>
              <a:t>Смарт-фонды</a:t>
            </a:r>
          </a:p>
        </p:txBody>
      </p:sp>
      <p:sp>
        <p:nvSpPr>
          <p:cNvPr id="11" name="Овал 7">
            <a:extLst>
              <a:ext uri="{FF2B5EF4-FFF2-40B4-BE49-F238E27FC236}">
                <a16:creationId xmlns:a16="http://schemas.microsoft.com/office/drawing/2014/main" id="{01C985A9-CFEC-48FB-9FB2-CEA133CA0CC7}"/>
              </a:ext>
            </a:extLst>
          </p:cNvPr>
          <p:cNvSpPr/>
          <p:nvPr/>
        </p:nvSpPr>
        <p:spPr>
          <a:xfrm>
            <a:off x="4238309" y="1455094"/>
            <a:ext cx="3742343" cy="3742344"/>
          </a:xfrm>
          <a:prstGeom prst="ellipse">
            <a:avLst/>
          </a:prstGeom>
          <a:noFill/>
          <a:ln>
            <a:solidFill>
              <a:schemeClr val="accent2">
                <a:alpha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55C7F416-BD96-43BC-B5EE-25DE27BADAE6}"/>
              </a:ext>
            </a:extLst>
          </p:cNvPr>
          <p:cNvSpPr/>
          <p:nvPr/>
        </p:nvSpPr>
        <p:spPr>
          <a:xfrm>
            <a:off x="4421460" y="1620533"/>
            <a:ext cx="729134" cy="729134"/>
          </a:xfrm>
          <a:prstGeom prst="ellipse">
            <a:avLst/>
          </a:prstGeom>
          <a:solidFill>
            <a:srgbClr val="FFFFFF"/>
          </a:solidFill>
          <a:ln>
            <a:solidFill>
              <a:schemeClr val="tx1">
                <a:lumMod val="20000"/>
                <a:lumOff val="80000"/>
              </a:schemeClr>
            </a:solidFill>
          </a:ln>
          <a:effectLst>
            <a:outerShdw blurRad="228600" dist="114300" dir="2700000" algn="tl" rotWithShape="0">
              <a:schemeClr val="accent2">
                <a:lumMod val="75000"/>
                <a:alpha val="1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 dirty="0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E4C3105A-F312-41FD-8B86-ABD16B3275F4}"/>
              </a:ext>
            </a:extLst>
          </p:cNvPr>
          <p:cNvSpPr/>
          <p:nvPr/>
        </p:nvSpPr>
        <p:spPr>
          <a:xfrm>
            <a:off x="7069520" y="1620533"/>
            <a:ext cx="729134" cy="729134"/>
          </a:xfrm>
          <a:prstGeom prst="ellipse">
            <a:avLst/>
          </a:prstGeom>
          <a:solidFill>
            <a:srgbClr val="FFFFFF"/>
          </a:solidFill>
          <a:ln>
            <a:solidFill>
              <a:schemeClr val="tx1">
                <a:lumMod val="20000"/>
                <a:lumOff val="80000"/>
              </a:schemeClr>
            </a:solidFill>
          </a:ln>
          <a:effectLst>
            <a:outerShdw blurRad="228600" dist="114300" dir="2700000" algn="tl" rotWithShape="0">
              <a:schemeClr val="accent2">
                <a:lumMod val="75000"/>
                <a:alpha val="1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/>
          </a:p>
        </p:txBody>
      </p:sp>
      <p:sp>
        <p:nvSpPr>
          <p:cNvPr id="21" name="Прямоугольник 94">
            <a:extLst>
              <a:ext uri="{FF2B5EF4-FFF2-40B4-BE49-F238E27FC236}">
                <a16:creationId xmlns:a16="http://schemas.microsoft.com/office/drawing/2014/main" id="{10F50B8E-5A1F-42C7-8D6E-2567ED6CB25B}"/>
              </a:ext>
            </a:extLst>
          </p:cNvPr>
          <p:cNvSpPr txBox="1"/>
          <p:nvPr/>
        </p:nvSpPr>
        <p:spPr>
          <a:xfrm>
            <a:off x="2894564" y="5624517"/>
            <a:ext cx="6402469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1400" b="1"/>
            </a:lvl1pPr>
          </a:lstStyle>
          <a:p>
            <a:pPr algn="ctr"/>
            <a:r>
              <a:rPr lang="ru-RU" b="0" dirty="0">
                <a:latin typeface="SB Sans Display" panose="020B0503040504020204" pitchFamily="34" charset="0"/>
                <a:ea typeface="SB Sans Display" panose="020B0503040504020204" pitchFamily="34" charset="0"/>
                <a:cs typeface="SB Sans Text" panose="020B0503040504020204" pitchFamily="34" charset="-52"/>
              </a:rPr>
              <a:t>Доступно даже тем, кто ничего не понимает в фондовом рынке – отталкиваетесь от своей готовности к риску, а не от инструментов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6237A07-1FDB-4D27-8F67-44CE3F4581E3}"/>
              </a:ext>
            </a:extLst>
          </p:cNvPr>
          <p:cNvSpPr txBox="1"/>
          <p:nvPr/>
        </p:nvSpPr>
        <p:spPr>
          <a:xfrm>
            <a:off x="1158950" y="1759716"/>
            <a:ext cx="273686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ru-RU" sz="1400" dirty="0">
                <a:latin typeface="SB Sans Display" panose="020B0503040504020204" pitchFamily="34" charset="0"/>
                <a:ea typeface="SB Sans Display" panose="020B0503040504020204" pitchFamily="34" charset="0"/>
                <a:cs typeface="SB Sans Text" panose="020B0503040504020204" pitchFamily="34" charset="-52"/>
              </a:rPr>
              <a:t>Прозрачная структура и принцип работы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CD8DFEE-969C-4941-A0EC-5016A8491D48}"/>
              </a:ext>
            </a:extLst>
          </p:cNvPr>
          <p:cNvSpPr txBox="1"/>
          <p:nvPr/>
        </p:nvSpPr>
        <p:spPr>
          <a:xfrm>
            <a:off x="8308212" y="1759716"/>
            <a:ext cx="1795754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1400" dirty="0">
                <a:latin typeface="SB Sans Display" panose="020B0503040504020204" pitchFamily="34" charset="0"/>
                <a:ea typeface="SB Sans Display" panose="020B0503040504020204" pitchFamily="34" charset="0"/>
                <a:cs typeface="SB Sans Text" panose="020B0503040504020204" pitchFamily="34" charset="-52"/>
              </a:rPr>
              <a:t>Широкий набор активов</a:t>
            </a:r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FB9F58A5-4A94-453B-A3C4-F26740FF798B}"/>
              </a:ext>
            </a:extLst>
          </p:cNvPr>
          <p:cNvGrpSpPr/>
          <p:nvPr/>
        </p:nvGrpSpPr>
        <p:grpSpPr>
          <a:xfrm>
            <a:off x="763546" y="3267564"/>
            <a:ext cx="3982855" cy="1292662"/>
            <a:chOff x="630919" y="2909807"/>
            <a:chExt cx="3982855" cy="1292662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69FC8186-3964-4CF7-B7E0-549D6B0C9B35}"/>
                </a:ext>
              </a:extLst>
            </p:cNvPr>
            <p:cNvSpPr/>
            <p:nvPr/>
          </p:nvSpPr>
          <p:spPr>
            <a:xfrm>
              <a:off x="3884640" y="3206249"/>
              <a:ext cx="729134" cy="729134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>
                  <a:lumMod val="20000"/>
                  <a:lumOff val="80000"/>
                </a:schemeClr>
              </a:solidFill>
            </a:ln>
            <a:effectLst>
              <a:outerShdw blurRad="228600" dist="114300" dir="2700000" algn="tl" rotWithShape="0">
                <a:schemeClr val="accent2">
                  <a:lumMod val="75000"/>
                  <a:alpha val="1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sz="160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94F6A4C-68F5-427D-8266-71C65E74629B}"/>
                </a:ext>
              </a:extLst>
            </p:cNvPr>
            <p:cNvSpPr txBox="1"/>
            <p:nvPr/>
          </p:nvSpPr>
          <p:spPr>
            <a:xfrm>
              <a:off x="630919" y="2909807"/>
              <a:ext cx="2736866" cy="129266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ru-RU" sz="1400" dirty="0">
                  <a:latin typeface="SB Sans Display" panose="020B0503040504020204" pitchFamily="34" charset="0"/>
                  <a:ea typeface="SB Sans Display" panose="020B0503040504020204" pitchFamily="34" charset="0"/>
                  <a:cs typeface="SB Sans Text" panose="020B0503040504020204" pitchFamily="34" charset="-52"/>
                </a:rPr>
                <a:t>Не нужно самому формировать и ребалансировать портфель</a:t>
              </a:r>
            </a:p>
            <a:p>
              <a:pPr algn="r"/>
              <a:endParaRPr lang="ru-RU" sz="1400" dirty="0">
                <a:latin typeface="SB Sans Display" panose="020B0503040504020204" pitchFamily="34" charset="0"/>
                <a:ea typeface="SB Sans Display" panose="020B0503040504020204" pitchFamily="34" charset="0"/>
                <a:cs typeface="SB Sans Text" panose="020B0503040504020204" pitchFamily="34" charset="-52"/>
              </a:endParaRPr>
            </a:p>
            <a:p>
              <a:pPr algn="r"/>
              <a:r>
                <a:rPr lang="ru-RU" sz="1400" dirty="0">
                  <a:latin typeface="SB Sans Display" panose="020B0503040504020204" pitchFamily="34" charset="0"/>
                  <a:ea typeface="SB Sans Display" panose="020B0503040504020204" pitchFamily="34" charset="0"/>
                  <a:cs typeface="SB Sans Text" panose="020B0503040504020204" pitchFamily="34" charset="-52"/>
                </a:rPr>
                <a:t>Снижение расходов при ребалансировке (налоги и трансакционные издержки)</a:t>
              </a: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1A32E20B-724C-4ADA-AA5B-3C0DBC12C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4029398" y="3355766"/>
              <a:ext cx="392614" cy="392614"/>
            </a:xfrm>
            <a:prstGeom prst="rect">
              <a:avLst/>
            </a:prstGeom>
          </p:spPr>
        </p:pic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2150887-D3A5-4276-9CAD-352D694CD02A}"/>
              </a:ext>
            </a:extLst>
          </p:cNvPr>
          <p:cNvGrpSpPr/>
          <p:nvPr/>
        </p:nvGrpSpPr>
        <p:grpSpPr>
          <a:xfrm>
            <a:off x="5731432" y="4681844"/>
            <a:ext cx="729134" cy="729134"/>
            <a:chOff x="7069520" y="4544500"/>
            <a:chExt cx="729134" cy="729134"/>
          </a:xfrm>
        </p:grpSpPr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555A343F-21A5-4053-99E2-BF83AEE559B9}"/>
                </a:ext>
              </a:extLst>
            </p:cNvPr>
            <p:cNvSpPr/>
            <p:nvPr/>
          </p:nvSpPr>
          <p:spPr>
            <a:xfrm>
              <a:off x="7069520" y="4544500"/>
              <a:ext cx="729134" cy="729134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>
                  <a:lumMod val="20000"/>
                  <a:lumOff val="80000"/>
                </a:schemeClr>
              </a:solidFill>
            </a:ln>
            <a:effectLst>
              <a:outerShdw blurRad="228600" dist="114300" dir="2700000" algn="tl" rotWithShape="0">
                <a:schemeClr val="accent2">
                  <a:lumMod val="75000"/>
                  <a:alpha val="1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sz="1600"/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B08A56AC-1E8E-452C-9E59-320E3B848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252387" y="4717647"/>
              <a:ext cx="405690" cy="405690"/>
            </a:xfrm>
            <a:prstGeom prst="rect">
              <a:avLst/>
            </a:prstGeom>
          </p:spPr>
        </p:pic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0C1E433E-C14F-4B61-BDCE-6475D836DA4D}"/>
              </a:ext>
            </a:extLst>
          </p:cNvPr>
          <p:cNvGrpSpPr/>
          <p:nvPr/>
        </p:nvGrpSpPr>
        <p:grpSpPr>
          <a:xfrm>
            <a:off x="7533404" y="3586689"/>
            <a:ext cx="4065201" cy="729134"/>
            <a:chOff x="7575936" y="3206314"/>
            <a:chExt cx="4065201" cy="729134"/>
          </a:xfrm>
        </p:grpSpPr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2D3774DF-67D9-497D-B778-2A959DEB052F}"/>
                </a:ext>
              </a:extLst>
            </p:cNvPr>
            <p:cNvSpPr/>
            <p:nvPr/>
          </p:nvSpPr>
          <p:spPr>
            <a:xfrm>
              <a:off x="7575936" y="3206314"/>
              <a:ext cx="729134" cy="729134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>
                  <a:lumMod val="20000"/>
                  <a:lumOff val="80000"/>
                </a:schemeClr>
              </a:solidFill>
            </a:ln>
            <a:effectLst>
              <a:outerShdw blurRad="228600" dist="114300" dir="2700000" algn="tl" rotWithShape="0">
                <a:schemeClr val="accent2">
                  <a:lumMod val="75000"/>
                  <a:alpha val="1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sz="160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9C3082C-5D07-4584-A6A0-6E1041F2B0C6}"/>
                </a:ext>
              </a:extLst>
            </p:cNvPr>
            <p:cNvSpPr txBox="1"/>
            <p:nvPr/>
          </p:nvSpPr>
          <p:spPr>
            <a:xfrm>
              <a:off x="8844562" y="3340694"/>
              <a:ext cx="2796575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ru-RU" sz="1400" dirty="0">
                  <a:latin typeface="SB Sans Display" panose="020B0503040504020204" pitchFamily="34" charset="0"/>
                  <a:ea typeface="SB Sans Display" panose="020B0503040504020204" pitchFamily="34" charset="0"/>
                  <a:cs typeface="SB Sans Text" panose="020B0503040504020204" pitchFamily="34" charset="-52"/>
                </a:rPr>
                <a:t>Доверительное управление по цене обслуживания БПИФа</a:t>
              </a:r>
            </a:p>
          </p:txBody>
        </p:sp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21D6078B-90FD-4732-AAF6-DFB91611C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98654" y="3371986"/>
              <a:ext cx="397660" cy="397660"/>
            </a:xfrm>
            <a:prstGeom prst="rect">
              <a:avLst/>
            </a:prstGeom>
          </p:spPr>
        </p:pic>
      </p:grp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37D74CCF-0E20-4F1C-A10A-D2D859BB4F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29708" y="1774250"/>
            <a:ext cx="407103" cy="40710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0F5AC745-D2D5-4D43-82B5-7FD5408A8B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77985" y="1759716"/>
            <a:ext cx="416084" cy="41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478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B7EF331-754E-4CEA-AF5B-D6C7F1F6B6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538" y="1170405"/>
            <a:ext cx="4504427" cy="561650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F481106-4F4C-4486-9FFE-72F9FCF08922}"/>
              </a:ext>
            </a:extLst>
          </p:cNvPr>
          <p:cNvSpPr/>
          <p:nvPr/>
        </p:nvSpPr>
        <p:spPr>
          <a:xfrm flipH="1">
            <a:off x="550863" y="3038393"/>
            <a:ext cx="11090276" cy="2421986"/>
          </a:xfrm>
          <a:prstGeom prst="roundRect">
            <a:avLst>
              <a:gd name="adj" fmla="val 5598"/>
            </a:avLst>
          </a:prstGeom>
          <a:solidFill>
            <a:srgbClr val="FFFFFF"/>
          </a:solidFill>
          <a:ln>
            <a:solidFill>
              <a:schemeClr val="tx1">
                <a:lumMod val="20000"/>
                <a:lumOff val="80000"/>
              </a:schemeClr>
            </a:solidFill>
          </a:ln>
          <a:effectLst>
            <a:outerShdw blurRad="228600" dist="114300" dir="2700000" algn="tl" rotWithShape="0">
              <a:schemeClr val="accent2">
                <a:lumMod val="75000"/>
                <a:alpha val="1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D967258-24B5-4F45-A45B-CDAE3F1E2DA7}"/>
              </a:ext>
            </a:extLst>
          </p:cNvPr>
          <p:cNvSpPr/>
          <p:nvPr/>
        </p:nvSpPr>
        <p:spPr>
          <a:xfrm flipH="1">
            <a:off x="1232450" y="1958007"/>
            <a:ext cx="3568143" cy="3776870"/>
          </a:xfrm>
          <a:prstGeom prst="roundRect">
            <a:avLst>
              <a:gd name="adj" fmla="val 4085"/>
            </a:avLst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  <a:effectLst>
            <a:outerShdw blurRad="228600" dist="114300" dir="2700000" algn="tl" rotWithShape="0">
              <a:schemeClr val="accent1">
                <a:lumMod val="75000"/>
                <a:alpha val="3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solidFill>
                <a:srgbClr val="F9FBFF"/>
              </a:solidFill>
            </a:endParaRPr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9AC811EA-DC46-465B-A200-7029AD5D3C8A}"/>
              </a:ext>
            </a:extLst>
          </p:cNvPr>
          <p:cNvSpPr txBox="1">
            <a:spLocks/>
          </p:cNvSpPr>
          <p:nvPr/>
        </p:nvSpPr>
        <p:spPr>
          <a:xfrm>
            <a:off x="1789842" y="3249052"/>
            <a:ext cx="3050513" cy="889739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SB Sans Display Regular" panose="020B0503040504020204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3600" dirty="0">
                <a:solidFill>
                  <a:srgbClr val="FFFFFF"/>
                </a:solidFill>
                <a:latin typeface="SB Sans Display"/>
                <a:cs typeface="SB Sans Display"/>
              </a:rPr>
              <a:t>Спасибо за внимание!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EA875154-7314-4555-A569-273CF55B0B57}"/>
              </a:ext>
            </a:extLst>
          </p:cNvPr>
          <p:cNvSpPr txBox="1">
            <a:spLocks/>
          </p:cNvSpPr>
          <p:nvPr/>
        </p:nvSpPr>
        <p:spPr>
          <a:xfrm>
            <a:off x="5966792" y="3609341"/>
            <a:ext cx="5095462" cy="10589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en-US" sz="1000" b="0" i="0" kern="1200" cap="none" baseline="0" smtClean="0">
                <a:solidFill>
                  <a:srgbClr val="8D9090"/>
                </a:solidFill>
                <a:latin typeface="+mj-lt"/>
                <a:ea typeface="Arial" panose="020B0303040000020004" pitchFamily="34" charset="0"/>
                <a:cs typeface="Arial" panose="020B0504020101020102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en-US" sz="2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1400" dirty="0">
                <a:solidFill>
                  <a:schemeClr val="tx1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Акционерное общество «</a:t>
            </a:r>
            <a:r>
              <a:rPr lang="ru-RU" sz="1400" dirty="0" err="1">
                <a:solidFill>
                  <a:schemeClr val="tx1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Сбер</a:t>
            </a:r>
            <a:r>
              <a:rPr lang="ru-RU" sz="1400" dirty="0">
                <a:solidFill>
                  <a:schemeClr val="tx1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 Управление  Активами»</a:t>
            </a:r>
          </a:p>
          <a:p>
            <a:pPr lvl="0"/>
            <a:r>
              <a:rPr lang="ru-RU" sz="1400" dirty="0">
                <a:solidFill>
                  <a:schemeClr val="tx1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121170, г. Москва, ул. Поклонная, д. 3, корп. 1</a:t>
            </a:r>
            <a:endParaRPr lang="en-US" sz="1400" dirty="0">
              <a:solidFill>
                <a:schemeClr val="tx1"/>
              </a:solidFill>
              <a:latin typeface="SB Sans Text" panose="020B0503040504020204" pitchFamily="34" charset="-52"/>
              <a:cs typeface="SB Sans Text" panose="020B0503040504020204" pitchFamily="34" charset="-52"/>
            </a:endParaRPr>
          </a:p>
          <a:p>
            <a:pPr lvl="0"/>
            <a:r>
              <a:rPr lang="ru-RU" sz="1400" dirty="0">
                <a:solidFill>
                  <a:schemeClr val="tx1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Тел.: +7 (495) 258 05 34</a:t>
            </a:r>
          </a:p>
          <a:p>
            <a:pPr lvl="0"/>
            <a:r>
              <a:rPr lang="ru-RU" sz="1400" dirty="0">
                <a:solidFill>
                  <a:schemeClr val="tx1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Факс: +7 (495) 258 05 36</a:t>
            </a:r>
          </a:p>
          <a:p>
            <a:pPr lvl="0"/>
            <a:r>
              <a:rPr lang="ru-RU" sz="1400" dirty="0">
                <a:solidFill>
                  <a:schemeClr val="tx1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www.sber-am.ru</a:t>
            </a:r>
          </a:p>
        </p:txBody>
      </p:sp>
      <p:sp>
        <p:nvSpPr>
          <p:cNvPr id="7" name="Номер слайда 1">
            <a:extLst>
              <a:ext uri="{FF2B5EF4-FFF2-40B4-BE49-F238E27FC236}">
                <a16:creationId xmlns:a16="http://schemas.microsoft.com/office/drawing/2014/main" id="{9282D227-21E2-4BD4-939E-DEEAD08B18EF}"/>
              </a:ext>
            </a:extLst>
          </p:cNvPr>
          <p:cNvSpPr txBox="1">
            <a:spLocks/>
          </p:cNvSpPr>
          <p:nvPr/>
        </p:nvSpPr>
        <p:spPr>
          <a:xfrm>
            <a:off x="11506485" y="6263531"/>
            <a:ext cx="134652" cy="153888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CF235AF-954E-5044-BAF0-991FD76FF994}" type="slidenum">
              <a:rPr lang="ru-RU" sz="1000" smtClean="0">
                <a:solidFill>
                  <a:srgbClr val="90A3B0"/>
                </a:solidFill>
              </a:rPr>
              <a:pPr algn="r"/>
              <a:t>8</a:t>
            </a:fld>
            <a:endParaRPr lang="ru-RU" sz="1000" dirty="0">
              <a:solidFill>
                <a:srgbClr val="90A3B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4782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ема Office">
  <a:themeElements>
    <a:clrScheme name="СБЕР новый">
      <a:dk1>
        <a:srgbClr val="333F48"/>
      </a:dk1>
      <a:lt1>
        <a:srgbClr val="EEF8FF"/>
      </a:lt1>
      <a:dk2>
        <a:srgbClr val="52626F"/>
      </a:dk2>
      <a:lt2>
        <a:srgbClr val="F9FBFF"/>
      </a:lt2>
      <a:accent1>
        <a:srgbClr val="21A038"/>
      </a:accent1>
      <a:accent2>
        <a:srgbClr val="0087CD"/>
      </a:accent2>
      <a:accent3>
        <a:srgbClr val="FAED00"/>
      </a:accent3>
      <a:accent4>
        <a:srgbClr val="00D900"/>
      </a:accent4>
      <a:accent5>
        <a:srgbClr val="A0E720"/>
      </a:accent5>
      <a:accent6>
        <a:srgbClr val="0C5059"/>
      </a:accent6>
      <a:hlink>
        <a:srgbClr val="31C2A7"/>
      </a:hlink>
      <a:folHlink>
        <a:srgbClr val="778D9E"/>
      </a:folHlink>
    </a:clrScheme>
    <a:fontScheme name="СБЕР">
      <a:majorFont>
        <a:latin typeface="SB Sans Display"/>
        <a:ea typeface=""/>
        <a:cs typeface=""/>
      </a:majorFont>
      <a:minorFont>
        <a:latin typeface="SB Sans Tex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7102</TotalTime>
  <Words>353</Words>
  <Application>Microsoft Office PowerPoint</Application>
  <PresentationFormat>Широкоэкранный</PresentationFormat>
  <Paragraphs>84</Paragraphs>
  <Slides>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Calibri</vt:lpstr>
      <vt:lpstr>SB Sans Display</vt:lpstr>
      <vt:lpstr>SB Sans Display Semibold</vt:lpstr>
      <vt:lpstr>SB Sans Text</vt:lpstr>
      <vt:lpstr>Trebuchet MS</vt:lpstr>
      <vt:lpstr>Тема Office</vt:lpstr>
      <vt:lpstr>think-cell Slide</vt:lpstr>
      <vt:lpstr>Презентация PowerPoint</vt:lpstr>
      <vt:lpstr>Будущее – за синергией УК и брокера</vt:lpstr>
      <vt:lpstr>Конструируем умный БПИФ – финансовый  инструмент не имеет аналогов на рынке </vt:lpstr>
      <vt:lpstr>Что такое смарт-фонды?</vt:lpstr>
      <vt:lpstr>Презентация PowerPoint</vt:lpstr>
      <vt:lpstr>Презентация PowerPoint</vt:lpstr>
      <vt:lpstr>Преимущества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Paul Ryabov</dc:creator>
  <cp:lastModifiedBy>Максимова Ульяна</cp:lastModifiedBy>
  <cp:revision>1315</cp:revision>
  <dcterms:created xsi:type="dcterms:W3CDTF">2020-06-04T13:52:59Z</dcterms:created>
  <dcterms:modified xsi:type="dcterms:W3CDTF">2021-05-19T13:54:04Z</dcterms:modified>
</cp:coreProperties>
</file>