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9" r:id="rId3"/>
    <p:sldId id="273" r:id="rId4"/>
    <p:sldId id="277" r:id="rId5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андра Берданова" initials="АБ" lastIdx="1" clrIdx="0">
    <p:extLst>
      <p:ext uri="{19B8F6BF-5375-455C-9EA6-DF929625EA0E}">
        <p15:presenceInfo xmlns:p15="http://schemas.microsoft.com/office/powerpoint/2012/main" userId="b96eeddeedab67c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1B1F"/>
    <a:srgbClr val="0F1F25"/>
    <a:srgbClr val="0C1D22"/>
    <a:srgbClr val="023438"/>
    <a:srgbClr val="034B51"/>
    <a:srgbClr val="081F24"/>
    <a:srgbClr val="000000"/>
    <a:srgbClr val="848B8E"/>
    <a:srgbClr val="062127"/>
    <a:srgbClr val="061D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55" d="100"/>
          <a:sy n="55" d="100"/>
        </p:scale>
        <p:origin x="725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2206-6548-4E07-9F3C-59D5EDD6B926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6927-ADD1-4061-8BC7-EC3C86DA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91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2206-6548-4E07-9F3C-59D5EDD6B926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6927-ADD1-4061-8BC7-EC3C86DA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375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2206-6548-4E07-9F3C-59D5EDD6B926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6927-ADD1-4061-8BC7-EC3C86DA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802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2206-6548-4E07-9F3C-59D5EDD6B926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6927-ADD1-4061-8BC7-EC3C86DA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321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2206-6548-4E07-9F3C-59D5EDD6B926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6927-ADD1-4061-8BC7-EC3C86DA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748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2206-6548-4E07-9F3C-59D5EDD6B926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6927-ADD1-4061-8BC7-EC3C86DA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430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2206-6548-4E07-9F3C-59D5EDD6B926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6927-ADD1-4061-8BC7-EC3C86DA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94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2206-6548-4E07-9F3C-59D5EDD6B926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6927-ADD1-4061-8BC7-EC3C86DA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483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2206-6548-4E07-9F3C-59D5EDD6B926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6927-ADD1-4061-8BC7-EC3C86DA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469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2206-6548-4E07-9F3C-59D5EDD6B926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6927-ADD1-4061-8BC7-EC3C86DA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912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2206-6548-4E07-9F3C-59D5EDD6B926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16927-ADD1-4061-8BC7-EC3C86DA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26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F2206-6548-4E07-9F3C-59D5EDD6B926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16927-ADD1-4061-8BC7-EC3C86DA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877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 10"/>
          <p:cNvSpPr/>
          <p:nvPr/>
        </p:nvSpPr>
        <p:spPr>
          <a:xfrm>
            <a:off x="0" y="327378"/>
            <a:ext cx="6438569" cy="6864756"/>
          </a:xfrm>
          <a:custGeom>
            <a:avLst/>
            <a:gdLst>
              <a:gd name="connsiteX0" fmla="*/ 1733 w 6438569"/>
              <a:gd name="connsiteY0" fmla="*/ 0 h 6864756"/>
              <a:gd name="connsiteX1" fmla="*/ 3902573 w 6438569"/>
              <a:gd name="connsiteY1" fmla="*/ 0 h 6864756"/>
              <a:gd name="connsiteX2" fmla="*/ 6438569 w 6438569"/>
              <a:gd name="connsiteY2" fmla="*/ 6864756 h 6864756"/>
              <a:gd name="connsiteX3" fmla="*/ 1733 w 6438569"/>
              <a:gd name="connsiteY3" fmla="*/ 6864756 h 6864756"/>
              <a:gd name="connsiteX4" fmla="*/ 1733 w 6438569"/>
              <a:gd name="connsiteY4" fmla="*/ 0 h 6864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8569" h="6864756">
                <a:moveTo>
                  <a:pt x="1733" y="0"/>
                </a:moveTo>
                <a:lnTo>
                  <a:pt x="3902573" y="0"/>
                </a:lnTo>
                <a:lnTo>
                  <a:pt x="6438569" y="6864756"/>
                </a:lnTo>
                <a:lnTo>
                  <a:pt x="1733" y="6864756"/>
                </a:lnTo>
                <a:cubicBezTo>
                  <a:pt x="232" y="4571999"/>
                  <a:pt x="-1270" y="2279243"/>
                  <a:pt x="17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34557" y="6411769"/>
            <a:ext cx="845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023438"/>
                </a:solidFill>
                <a:latin typeface="HelveticaNeueCyr" panose="02000503040000020004"/>
              </a:rPr>
              <a:t>2021 год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8424" y="1287391"/>
            <a:ext cx="340670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023438"/>
                </a:solidFill>
                <a:latin typeface="HelveticaNeueCyr" panose="02000503040000020004" pitchFamily="2" charset="-52"/>
              </a:rPr>
              <a:t>Ivolga</a:t>
            </a:r>
          </a:p>
          <a:p>
            <a:r>
              <a:rPr lang="en-US" sz="7200" dirty="0">
                <a:solidFill>
                  <a:srgbClr val="023438"/>
                </a:solidFill>
                <a:latin typeface="HelveticaNeueCyr" panose="02000503040000020004" pitchFamily="2" charset="-52"/>
              </a:rPr>
              <a:t>Capital</a:t>
            </a:r>
            <a:endParaRPr lang="ru-RU" sz="7200" dirty="0">
              <a:solidFill>
                <a:srgbClr val="023438"/>
              </a:solidFill>
              <a:latin typeface="HelveticaNeueCyr" panose="02000503040000020004" pitchFamily="2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4557" y="3674929"/>
            <a:ext cx="388867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23438"/>
                </a:solidFill>
                <a:latin typeface="HelveticaNeueCyr" panose="02000503040000020004"/>
              </a:rPr>
              <a:t>  </a:t>
            </a:r>
            <a:r>
              <a:rPr lang="ru-RU" sz="2400" b="1" dirty="0">
                <a:solidFill>
                  <a:srgbClr val="023438"/>
                </a:solidFill>
                <a:latin typeface="HelveticaNeueCyr" panose="02000503040000020004"/>
              </a:rPr>
              <a:t>Микрофинансирование в России </a:t>
            </a:r>
          </a:p>
          <a:p>
            <a:endParaRPr lang="ru-RU" sz="2400" b="1" dirty="0">
              <a:solidFill>
                <a:srgbClr val="023438"/>
              </a:solidFill>
              <a:latin typeface="HelveticaNeueCyr" panose="02000503040000020004"/>
            </a:endParaRPr>
          </a:p>
          <a:p>
            <a:r>
              <a:rPr lang="ru-RU" b="1" dirty="0">
                <a:solidFill>
                  <a:srgbClr val="023438"/>
                </a:solidFill>
                <a:latin typeface="HelveticaNeueCyr" panose="02000503040000020004"/>
              </a:rPr>
              <a:t>Дмитрий Александров</a:t>
            </a:r>
            <a:endParaRPr lang="en-US" b="1" dirty="0">
              <a:solidFill>
                <a:srgbClr val="023438"/>
              </a:solidFill>
              <a:latin typeface="HelveticaNeueCyr" panose="02000503040000020004"/>
            </a:endParaRPr>
          </a:p>
          <a:p>
            <a:endParaRPr lang="ru-RU" sz="1600" b="1" dirty="0">
              <a:solidFill>
                <a:srgbClr val="023438"/>
              </a:solidFill>
              <a:latin typeface="HelveticaNeueCyr" panose="0200050304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1561960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656" y="488889"/>
            <a:ext cx="12132809" cy="813832"/>
          </a:xfrm>
          <a:prstGeom prst="rect">
            <a:avLst/>
          </a:prstGeom>
          <a:gradFill>
            <a:gsLst>
              <a:gs pos="0">
                <a:srgbClr val="09191D"/>
              </a:gs>
              <a:gs pos="94000">
                <a:srgbClr val="034B5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27024" y="589488"/>
            <a:ext cx="1739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BE2DD"/>
                </a:solidFill>
                <a:latin typeface="HelveticaNeueCyr" panose="02000503040000020004" pitchFamily="2" charset="-52"/>
              </a:rPr>
              <a:t>Рэнкинг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218673"/>
              </p:ext>
            </p:extLst>
          </p:nvPr>
        </p:nvGraphicFramePr>
        <p:xfrm>
          <a:off x="476250" y="1516491"/>
          <a:ext cx="11182348" cy="4032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5">
                  <a:extLst>
                    <a:ext uri="{9D8B030D-6E8A-4147-A177-3AD203B41FA5}">
                      <a16:colId xmlns:a16="http://schemas.microsoft.com/office/drawing/2014/main" val="3296574199"/>
                    </a:ext>
                  </a:extLst>
                </a:gridCol>
                <a:gridCol w="2276475">
                  <a:extLst>
                    <a:ext uri="{9D8B030D-6E8A-4147-A177-3AD203B41FA5}">
                      <a16:colId xmlns:a16="http://schemas.microsoft.com/office/drawing/2014/main" val="758716578"/>
                    </a:ext>
                  </a:extLst>
                </a:gridCol>
                <a:gridCol w="2119312">
                  <a:extLst>
                    <a:ext uri="{9D8B030D-6E8A-4147-A177-3AD203B41FA5}">
                      <a16:colId xmlns:a16="http://schemas.microsoft.com/office/drawing/2014/main" val="3702317114"/>
                    </a:ext>
                  </a:extLst>
                </a:gridCol>
                <a:gridCol w="2119312">
                  <a:extLst>
                    <a:ext uri="{9D8B030D-6E8A-4147-A177-3AD203B41FA5}">
                      <a16:colId xmlns:a16="http://schemas.microsoft.com/office/drawing/2014/main" val="1043718196"/>
                    </a:ext>
                  </a:extLst>
                </a:gridCol>
                <a:gridCol w="2119312">
                  <a:extLst>
                    <a:ext uri="{9D8B030D-6E8A-4147-A177-3AD203B41FA5}">
                      <a16:colId xmlns:a16="http://schemas.microsoft.com/office/drawing/2014/main" val="1875779378"/>
                    </a:ext>
                  </a:extLst>
                </a:gridCol>
                <a:gridCol w="2119312">
                  <a:extLst>
                    <a:ext uri="{9D8B030D-6E8A-4147-A177-3AD203B41FA5}">
                      <a16:colId xmlns:a16="http://schemas.microsoft.com/office/drawing/2014/main" val="2831700256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91B1F"/>
                        </a:solidFill>
                        <a:latin typeface="Circe Light" panose="020B0402020203020203" pitchFamily="34" charset="-52"/>
                      </a:endParaRP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34B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rgbClr val="091B1F"/>
                          </a:solidFill>
                          <a:latin typeface="Circe" panose="020B0502020203020203"/>
                        </a:rPr>
                        <a:t>Рэнкинг</a:t>
                      </a:r>
                      <a:r>
                        <a:rPr lang="ru-RU" sz="1400" b="0" dirty="0">
                          <a:solidFill>
                            <a:srgbClr val="091B1F"/>
                          </a:solidFill>
                          <a:latin typeface="Circe" panose="020B0502020203020203"/>
                        </a:rPr>
                        <a:t> организаторов</a:t>
                      </a:r>
                      <a:r>
                        <a:rPr lang="en-US" sz="1400" b="0" baseline="0" dirty="0">
                          <a:solidFill>
                            <a:srgbClr val="091B1F"/>
                          </a:solidFill>
                          <a:latin typeface="Circe" panose="020B0502020203020203"/>
                        </a:rPr>
                        <a:t> </a:t>
                      </a:r>
                      <a:r>
                        <a:rPr lang="en-US" sz="1400" b="0" baseline="0" dirty="0" err="1">
                          <a:solidFill>
                            <a:srgbClr val="091B1F"/>
                          </a:solidFill>
                          <a:latin typeface="Circe" panose="020B0502020203020203"/>
                        </a:rPr>
                        <a:t>Hight</a:t>
                      </a:r>
                      <a:r>
                        <a:rPr lang="en-US" sz="1400" b="0" baseline="0" dirty="0">
                          <a:solidFill>
                            <a:srgbClr val="091B1F"/>
                          </a:solidFill>
                          <a:latin typeface="Circe" panose="020B0502020203020203"/>
                        </a:rPr>
                        <a:t> Yield </a:t>
                      </a:r>
                      <a:r>
                        <a:rPr lang="ru-RU" sz="1400" b="0" dirty="0">
                          <a:solidFill>
                            <a:srgbClr val="091B1F"/>
                          </a:solidFill>
                          <a:latin typeface="Circe" panose="020B0502020203020203"/>
                        </a:rPr>
                        <a:t>за </a:t>
                      </a:r>
                      <a:r>
                        <a:rPr lang="ru-RU" sz="1400" b="0" dirty="0">
                          <a:solidFill>
                            <a:srgbClr val="091B1F"/>
                          </a:solidFill>
                          <a:latin typeface="Circe Light" panose="020B0402020203020203" pitchFamily="34" charset="-52"/>
                        </a:rPr>
                        <a:t>5</a:t>
                      </a:r>
                      <a:r>
                        <a:rPr lang="en-US" sz="1400" b="0" dirty="0">
                          <a:solidFill>
                            <a:srgbClr val="091B1F"/>
                          </a:solidFill>
                          <a:latin typeface="Circe Light" panose="020B0402020203020203" pitchFamily="34" charset="-52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91B1F"/>
                          </a:solidFill>
                          <a:latin typeface="Circe" panose="020B0502020203020203"/>
                        </a:rPr>
                        <a:t>мес. 2021 г.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34B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091B1F"/>
                          </a:solidFill>
                          <a:latin typeface="Circe" panose="020B0502020203020203"/>
                        </a:rPr>
                        <a:t>Объем млн. </a:t>
                      </a:r>
                      <a:r>
                        <a:rPr lang="ru-RU" sz="1400" b="0" dirty="0">
                          <a:solidFill>
                            <a:srgbClr val="091B1F"/>
                          </a:solidFill>
                          <a:latin typeface="Circe" panose="020B0502020203020203" pitchFamily="34" charset="-52"/>
                        </a:rPr>
                        <a:t>рублей</a:t>
                      </a:r>
                      <a:endParaRPr lang="ru-RU" sz="1400" b="0" dirty="0">
                        <a:solidFill>
                          <a:srgbClr val="091B1F"/>
                        </a:solidFill>
                        <a:latin typeface="Circe" panose="020B0502020203020203"/>
                      </a:endParaRP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34B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091B1F"/>
                          </a:solidFill>
                          <a:latin typeface="Circe" panose="020B0502020203020203"/>
                        </a:rPr>
                        <a:t>Доля рынка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34B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091B1F"/>
                          </a:solidFill>
                          <a:latin typeface="Circe" panose="020B0502020203020203"/>
                        </a:rPr>
                        <a:t>Кол-во эмитентов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34B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091B1F"/>
                          </a:solidFill>
                          <a:latin typeface="Circe" panose="020B0502020203020203"/>
                        </a:rPr>
                        <a:t>Кол-во эмиссий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34B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629598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34B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Иволга Капитал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34B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4700,00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34B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32,04%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34B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10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34B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10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34B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878504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УНИВЕР Капитал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1550,00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10,57%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2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3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569317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СКБ-банк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1400,00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9,54%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5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5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862688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БКС </a:t>
                      </a:r>
                      <a:r>
                        <a:rPr lang="ru-RU" sz="1600" b="0" i="0" u="none" strike="noStrike" dirty="0" err="1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Глобал</a:t>
                      </a:r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маркетс</a:t>
                      </a:r>
                      <a:endParaRPr lang="ru-RU" sz="1600" b="0" i="0" u="none" strike="noStrike" dirty="0">
                        <a:solidFill>
                          <a:srgbClr val="091B1F"/>
                        </a:solidFill>
                        <a:effectLst/>
                        <a:latin typeface="Circe" panose="020B0502020203020203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1100,00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7,50%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5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6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75081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err="1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ЮниСервис</a:t>
                      </a:r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 Капитал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1060,00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7,23%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3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3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208047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АТОН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1000,00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6,82%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1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1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25745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Райффайзенбанк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950,00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6,48%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3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3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416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ИК </a:t>
                      </a:r>
                      <a:r>
                        <a:rPr lang="ru-RU" sz="1600" b="0" i="0" u="none" strike="noStrike" dirty="0" err="1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Фридом</a:t>
                      </a:r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Финанс</a:t>
                      </a:r>
                      <a:endParaRPr lang="ru-RU" sz="1600" b="0" i="0" u="none" strike="noStrike" dirty="0">
                        <a:solidFill>
                          <a:srgbClr val="091B1F"/>
                        </a:solidFill>
                        <a:effectLst/>
                        <a:latin typeface="Circe" panose="020B0502020203020203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650,00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4,43%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3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4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06484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err="1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Септем</a:t>
                      </a:r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 Капитал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565,00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3,85%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3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91B1F"/>
                          </a:solidFill>
                          <a:effectLst/>
                          <a:latin typeface="Circe" panose="020B0502020203020203"/>
                        </a:rPr>
                        <a:t>4</a:t>
                      </a:r>
                    </a:p>
                  </a:txBody>
                  <a:tcPr marL="7620" marR="7620" marT="762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6902889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72025" y="588895"/>
            <a:ext cx="88376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ru-RU" sz="1200" b="1" dirty="0">
                <a:solidFill>
                  <a:schemeClr val="bg1"/>
                </a:solidFill>
                <a:latin typeface="Circe" panose="020B0502020203020203"/>
              </a:rPr>
              <a:t>«Иволга Капитал» </a:t>
            </a:r>
            <a:r>
              <a:rPr lang="ru-RU" sz="1200" dirty="0">
                <a:solidFill>
                  <a:schemeClr val="bg1"/>
                </a:solidFill>
                <a:latin typeface="Circe" panose="020B0502020203020203"/>
              </a:rPr>
              <a:t>- первая в сегменте </a:t>
            </a:r>
            <a:r>
              <a:rPr lang="en-US" sz="1200" dirty="0">
                <a:solidFill>
                  <a:schemeClr val="bg1"/>
                </a:solidFill>
                <a:latin typeface="Circe" panose="020B0502020203020203"/>
              </a:rPr>
              <a:t>H</a:t>
            </a:r>
            <a:r>
              <a:rPr lang="en-US" sz="1200" dirty="0">
                <a:solidFill>
                  <a:schemeClr val="bg1"/>
                </a:solidFill>
                <a:latin typeface="Circe" panose="020B0502020203020203" pitchFamily="34" charset="-52"/>
              </a:rPr>
              <a:t>i</a:t>
            </a:r>
            <a:r>
              <a:rPr lang="ru-RU" sz="1200" dirty="0" err="1">
                <a:solidFill>
                  <a:schemeClr val="bg1"/>
                </a:solidFill>
                <a:latin typeface="Circe" panose="020B0502020203020203"/>
              </a:rPr>
              <a:t>gh</a:t>
            </a:r>
            <a:r>
              <a:rPr lang="ru-RU" sz="1200" dirty="0">
                <a:solidFill>
                  <a:schemeClr val="bg1"/>
                </a:solidFill>
                <a:latin typeface="Circe" panose="020B0502020203020203"/>
              </a:rPr>
              <a:t>-</a:t>
            </a:r>
            <a:r>
              <a:rPr lang="en-US" sz="1200" dirty="0">
                <a:solidFill>
                  <a:schemeClr val="bg1"/>
                </a:solidFill>
                <a:latin typeface="Circe" panose="020B0502020203020203"/>
              </a:rPr>
              <a:t>Y</a:t>
            </a:r>
            <a:r>
              <a:rPr lang="ru-RU" sz="1200" dirty="0" err="1">
                <a:solidFill>
                  <a:schemeClr val="bg1"/>
                </a:solidFill>
                <a:latin typeface="Circe" panose="020B0502020203020203"/>
              </a:rPr>
              <a:t>ield</a:t>
            </a:r>
            <a:r>
              <a:rPr lang="ru-RU" sz="1200" dirty="0">
                <a:solidFill>
                  <a:schemeClr val="bg1"/>
                </a:solidFill>
                <a:latin typeface="Circe" panose="020B0502020203020203"/>
              </a:rPr>
              <a:t> за 2019 год и за 2020 год в </a:t>
            </a:r>
            <a:r>
              <a:rPr lang="ru-RU" sz="1200" dirty="0" err="1">
                <a:solidFill>
                  <a:schemeClr val="bg1"/>
                </a:solidFill>
                <a:latin typeface="Circe" panose="020B0502020203020203"/>
              </a:rPr>
              <a:t>рэнкинге</a:t>
            </a:r>
            <a:r>
              <a:rPr lang="en-US" sz="1200" dirty="0">
                <a:solidFill>
                  <a:schemeClr val="bg1"/>
                </a:solidFill>
                <a:latin typeface="Circe" panose="020B0502020203020203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irce" panose="020B0502020203020203"/>
              </a:rPr>
              <a:t>Cbonds</a:t>
            </a:r>
            <a:r>
              <a:rPr lang="ru-RU" sz="1200" dirty="0">
                <a:solidFill>
                  <a:schemeClr val="bg1"/>
                </a:solidFill>
                <a:latin typeface="Circe" panose="020B0502020203020203"/>
              </a:rPr>
              <a:t>. </a:t>
            </a:r>
            <a:endParaRPr lang="en-US" sz="1200" dirty="0">
              <a:solidFill>
                <a:schemeClr val="bg1"/>
              </a:solidFill>
              <a:latin typeface="Circe" panose="020B0502020203020203"/>
            </a:endParaRPr>
          </a:p>
          <a:p>
            <a:pPr algn="just">
              <a:lnSpc>
                <a:spcPts val="1600"/>
              </a:lnSpc>
            </a:pPr>
            <a:r>
              <a:rPr lang="ru-RU" sz="1200" dirty="0">
                <a:solidFill>
                  <a:schemeClr val="bg1"/>
                </a:solidFill>
                <a:latin typeface="Circe" panose="020B0502020203020203"/>
              </a:rPr>
              <a:t>По итогам </a:t>
            </a:r>
            <a:r>
              <a:rPr lang="en-US" sz="1200" dirty="0">
                <a:solidFill>
                  <a:schemeClr val="bg1"/>
                </a:solidFill>
                <a:latin typeface="Circe Light" panose="020B0402020203020203" pitchFamily="34" charset="-52"/>
              </a:rPr>
              <a:t>4</a:t>
            </a:r>
            <a:r>
              <a:rPr lang="ru-RU" sz="1200" dirty="0">
                <a:solidFill>
                  <a:schemeClr val="bg1"/>
                </a:solidFill>
                <a:latin typeface="Circe" panose="020B0502020203020203"/>
              </a:rPr>
              <a:t> месяцев 2021 года мы сохранили лидерство и наша рыночная доля составила </a:t>
            </a:r>
            <a:r>
              <a:rPr lang="en-US" sz="1200" dirty="0">
                <a:solidFill>
                  <a:schemeClr val="bg1"/>
                </a:solidFill>
                <a:latin typeface="Circe" panose="020B0502020203020203"/>
              </a:rPr>
              <a:t>29</a:t>
            </a:r>
            <a:r>
              <a:rPr lang="ru-RU" sz="1200" dirty="0">
                <a:solidFill>
                  <a:schemeClr val="bg1"/>
                </a:solidFill>
                <a:latin typeface="Circe" panose="020B0502020203020203"/>
              </a:rPr>
              <a:t>%. </a:t>
            </a:r>
          </a:p>
          <a:p>
            <a:pPr algn="just">
              <a:lnSpc>
                <a:spcPts val="1600"/>
              </a:lnSpc>
            </a:pPr>
            <a:r>
              <a:rPr lang="ru-RU" sz="1200" dirty="0">
                <a:solidFill>
                  <a:schemeClr val="bg1"/>
                </a:solidFill>
                <a:latin typeface="Circe" panose="020B0502020203020203"/>
              </a:rPr>
              <a:t>В 2019-202</a:t>
            </a:r>
            <a:r>
              <a:rPr lang="en-US" sz="1200" dirty="0">
                <a:solidFill>
                  <a:schemeClr val="bg1"/>
                </a:solidFill>
                <a:latin typeface="Circe Light" panose="020B0402020203020203" pitchFamily="34" charset="-52"/>
              </a:rPr>
              <a:t>1</a:t>
            </a:r>
            <a:r>
              <a:rPr lang="ru-RU" sz="1200" dirty="0">
                <a:solidFill>
                  <a:schemeClr val="bg1"/>
                </a:solidFill>
                <a:latin typeface="Circe" panose="020B0502020203020203"/>
              </a:rPr>
              <a:t> гг. компания входит в ТОР-20 среди всех российских организаторов облигационных размещений.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111BD15-CD66-42B1-98F5-7142E7E1C92F}"/>
              </a:ext>
            </a:extLst>
          </p:cNvPr>
          <p:cNvSpPr/>
          <p:nvPr/>
        </p:nvSpPr>
        <p:spPr>
          <a:xfrm>
            <a:off x="524393" y="5882417"/>
            <a:ext cx="113293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ru-RU" sz="1200" i="1" dirty="0">
                <a:solidFill>
                  <a:srgbClr val="091B1F"/>
                </a:solidFill>
                <a:latin typeface="Circe" panose="020B0502020203020203"/>
              </a:rPr>
              <a:t>В рэнкинг включаются бумаги, по которым осуществлялся </a:t>
            </a:r>
            <a:r>
              <a:rPr lang="ru-RU" sz="1200" i="1" dirty="0" err="1">
                <a:solidFill>
                  <a:srgbClr val="091B1F"/>
                </a:solidFill>
                <a:latin typeface="Circe" panose="020B0502020203020203"/>
              </a:rPr>
              <a:t>премаркетинг</a:t>
            </a:r>
            <a:r>
              <a:rPr lang="ru-RU" sz="1200" i="1" dirty="0">
                <a:solidFill>
                  <a:srgbClr val="091B1F"/>
                </a:solidFill>
                <a:latin typeface="Circe" panose="020B0502020203020203"/>
              </a:rPr>
              <a:t>, с первоначальным сроком до погашения не менее 182 дней, объемом эмиссии не более 1 млрд рублей, ставка купона по которым на дату окончания отчетного периода находится не ниже значения ставки «Ключевая ставка ЦБ РФ + 5% годовых». </a:t>
            </a:r>
            <a:endParaRPr lang="ru-RU" sz="1200" dirty="0">
              <a:solidFill>
                <a:srgbClr val="091B1F"/>
              </a:solidFill>
              <a:latin typeface="Circe" panose="020B0502020203020203"/>
            </a:endParaRPr>
          </a:p>
        </p:txBody>
      </p:sp>
    </p:spTree>
    <p:extLst>
      <p:ext uri="{BB962C8B-B14F-4D97-AF65-F5344CB8AC3E}">
        <p14:creationId xmlns:p14="http://schemas.microsoft.com/office/powerpoint/2010/main" val="4222425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4B5AB37-69AF-4248-8790-08F1849093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806" y="213041"/>
            <a:ext cx="5598848" cy="224091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519668"/>
            <a:ext cx="3700511" cy="813832"/>
          </a:xfrm>
          <a:prstGeom prst="rect">
            <a:avLst/>
          </a:prstGeom>
          <a:gradFill>
            <a:gsLst>
              <a:gs pos="0">
                <a:srgbClr val="09191D"/>
              </a:gs>
              <a:gs pos="94000">
                <a:srgbClr val="034B5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024" y="589488"/>
            <a:ext cx="3412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DBE2DD"/>
                </a:solidFill>
                <a:effectLst/>
                <a:uLnTx/>
                <a:uFillTx/>
                <a:latin typeface="HelveticaNeueCyr" panose="02000503040000020004" pitchFamily="2" charset="-52"/>
                <a:ea typeface="+mn-ea"/>
                <a:cs typeface="+mn-cs"/>
              </a:rPr>
              <a:t>Иволга Капитал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E95440-1AF7-2C40-AA50-15C131AD1C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496" y="1778730"/>
            <a:ext cx="2518658" cy="251865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111D89D-8D03-EC43-9BC1-7945D149F4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254" y="3787442"/>
            <a:ext cx="4701400" cy="187592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D682649-62B7-3043-84DC-3BBD84C75A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52342" y="5663370"/>
            <a:ext cx="3705224" cy="39481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9E45117-222A-AD43-84F7-E7558E9ED594}"/>
              </a:ext>
            </a:extLst>
          </p:cNvPr>
          <p:cNvSpPr txBox="1"/>
          <p:nvPr/>
        </p:nvSpPr>
        <p:spPr>
          <a:xfrm>
            <a:off x="2585296" y="699912"/>
            <a:ext cx="5025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rgbClr val="091B1F"/>
                </a:solidFill>
                <a:latin typeface="Circe" panose="020B0502020203020203"/>
              </a:rPr>
              <a:t>лидер на российском рынке высокодоходных облигаций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3D4886-731B-FD49-A634-511F6AD03A44}"/>
              </a:ext>
            </a:extLst>
          </p:cNvPr>
          <p:cNvSpPr txBox="1"/>
          <p:nvPr/>
        </p:nvSpPr>
        <p:spPr>
          <a:xfrm>
            <a:off x="657224" y="1714500"/>
            <a:ext cx="68008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После принятия поправок о квалификации, размещено выпусков МФО на 2,4 млрд, из них 1,9 размещено ИК Иволга Капитал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За 2021 год через облигации может быть привлечено порядка 7,5 млрд рублей для МФО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dirty="0"/>
              <a:t>Из них ИК Иволга Капитал планирует разместить порядка 4 млрд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 2020 году размещений было на 1,2 млрд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А в 2019 – 1,4 млрд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Ставки в диапазоне 12,5% - 12,75%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Объем привлечения (на один выпуск) от 300 млн до 1 млрд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9183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 28"/>
          <p:cNvSpPr/>
          <p:nvPr/>
        </p:nvSpPr>
        <p:spPr>
          <a:xfrm>
            <a:off x="-40539" y="0"/>
            <a:ext cx="9360213" cy="6869261"/>
          </a:xfrm>
          <a:custGeom>
            <a:avLst/>
            <a:gdLst>
              <a:gd name="connsiteX0" fmla="*/ 0 w 9360213"/>
              <a:gd name="connsiteY0" fmla="*/ 0 h 6869261"/>
              <a:gd name="connsiteX1" fmla="*/ 6549446 w 9360213"/>
              <a:gd name="connsiteY1" fmla="*/ 0 h 6869261"/>
              <a:gd name="connsiteX2" fmla="*/ 9360213 w 9360213"/>
              <a:gd name="connsiteY2" fmla="*/ 6869261 h 6869261"/>
              <a:gd name="connsiteX3" fmla="*/ 18017 w 9360213"/>
              <a:gd name="connsiteY3" fmla="*/ 6864757 h 6869261"/>
              <a:gd name="connsiteX4" fmla="*/ 0 w 9360213"/>
              <a:gd name="connsiteY4" fmla="*/ 0 h 6869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0213" h="6869261">
                <a:moveTo>
                  <a:pt x="0" y="0"/>
                </a:moveTo>
                <a:lnTo>
                  <a:pt x="6549446" y="0"/>
                </a:lnTo>
                <a:lnTo>
                  <a:pt x="9360213" y="6869261"/>
                </a:lnTo>
                <a:lnTo>
                  <a:pt x="18017" y="6864757"/>
                </a:lnTo>
                <a:cubicBezTo>
                  <a:pt x="12011" y="4572000"/>
                  <a:pt x="6006" y="2279244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23438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024" y="466377"/>
            <a:ext cx="26965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81F24"/>
                </a:solidFill>
                <a:latin typeface="HelveticaNeueCyr" panose="02000503040000020004" pitchFamily="2" charset="-52"/>
              </a:rPr>
              <a:t>Контакты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7024" y="5748407"/>
            <a:ext cx="47714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81F24"/>
                </a:solidFill>
                <a:latin typeface="Circe Light" panose="020B0402020203020203" pitchFamily="34" charset="-52"/>
              </a:rPr>
              <a:t>ivolgacap.ru</a:t>
            </a:r>
            <a:endParaRPr lang="ru-RU" sz="1200" b="1" dirty="0">
              <a:solidFill>
                <a:srgbClr val="081F24"/>
              </a:solidFill>
              <a:latin typeface="Circe" panose="020B0502020203020203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27024" y="1929738"/>
            <a:ext cx="3339572" cy="1455140"/>
            <a:chOff x="372081" y="1315295"/>
            <a:chExt cx="3339572" cy="1455140"/>
          </a:xfrm>
        </p:grpSpPr>
        <p:sp>
          <p:nvSpPr>
            <p:cNvPr id="2" name="TextBox 1"/>
            <p:cNvSpPr txBox="1"/>
            <p:nvPr/>
          </p:nvSpPr>
          <p:spPr>
            <a:xfrm>
              <a:off x="372081" y="1315295"/>
              <a:ext cx="28632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0C1D22"/>
                  </a:solidFill>
                  <a:latin typeface="Circe" panose="020B0502020203020203"/>
                </a:rPr>
                <a:t>Дмитрий Александров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2081" y="1608082"/>
              <a:ext cx="33395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>
                  <a:solidFill>
                    <a:srgbClr val="0F1F25"/>
                  </a:solidFill>
                  <a:latin typeface="Circe" panose="020B0502020203020203"/>
                </a:rPr>
                <a:t>Управляющий директор, </a:t>
              </a:r>
            </a:p>
            <a:p>
              <a:r>
                <a:rPr lang="ru-RU" sz="800" dirty="0">
                  <a:solidFill>
                    <a:srgbClr val="0F1F25"/>
                  </a:solidFill>
                  <a:latin typeface="Circe" panose="020B0502020203020203"/>
                </a:rPr>
                <a:t>руководитель корпоративного блока </a:t>
              </a:r>
              <a:endParaRPr lang="en-US" sz="800" dirty="0">
                <a:solidFill>
                  <a:srgbClr val="0F1F25"/>
                </a:solidFill>
                <a:latin typeface="Circe" panose="020B0502020203020203"/>
              </a:endParaRPr>
            </a:p>
            <a:p>
              <a:r>
                <a:rPr lang="ru-RU" sz="800" dirty="0">
                  <a:solidFill>
                    <a:srgbClr val="0F1F25"/>
                  </a:solidFill>
                  <a:latin typeface="Circe" panose="020B0502020203020203"/>
                </a:rPr>
                <a:t>ООО ИК «Иволга Капитал»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72081" y="2024077"/>
              <a:ext cx="2792752" cy="7463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+7 (926) 919-91-00</a:t>
              </a:r>
            </a:p>
            <a:p>
              <a:pPr>
                <a:lnSpc>
                  <a:spcPts val="1700"/>
                </a:lnSpc>
              </a:pPr>
              <a:r>
                <a:rPr lang="ru-RU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+7 (495) 748-61-07 (доб. 106)</a:t>
              </a:r>
            </a:p>
            <a:p>
              <a:pPr>
                <a:lnSpc>
                  <a:spcPts val="1700"/>
                </a:lnSpc>
              </a:pPr>
              <a:r>
                <a:rPr lang="en-US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aleksandrov@ivolgacap.com</a:t>
              </a:r>
              <a:r>
                <a:rPr lang="ru-RU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 </a:t>
              </a: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327024" y="3614396"/>
            <a:ext cx="3659387" cy="1344613"/>
            <a:chOff x="372081" y="1315295"/>
            <a:chExt cx="3659387" cy="1344613"/>
          </a:xfrm>
        </p:grpSpPr>
        <p:sp>
          <p:nvSpPr>
            <p:cNvPr id="18" name="TextBox 17"/>
            <p:cNvSpPr txBox="1"/>
            <p:nvPr/>
          </p:nvSpPr>
          <p:spPr>
            <a:xfrm>
              <a:off x="372081" y="1315295"/>
              <a:ext cx="26148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0F1F25"/>
                  </a:solidFill>
                  <a:latin typeface="Circe" panose="020B0502020203020203"/>
                </a:rPr>
                <a:t>Надежда Толстикова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2081" y="1608082"/>
              <a:ext cx="3659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>
                  <a:solidFill>
                    <a:srgbClr val="0F1F25"/>
                  </a:solidFill>
                  <a:latin typeface="Circe" panose="020B0502020203020203"/>
                </a:rPr>
                <a:t>Начальник отдела по работе с эмитентами </a:t>
              </a:r>
              <a:endParaRPr lang="en-US" sz="800" dirty="0">
                <a:solidFill>
                  <a:srgbClr val="0F1F25"/>
                </a:solidFill>
                <a:latin typeface="Circe" panose="020B0502020203020203"/>
              </a:endParaRPr>
            </a:p>
            <a:p>
              <a:r>
                <a:rPr lang="ru-RU" sz="800">
                  <a:solidFill>
                    <a:srgbClr val="0F1F25"/>
                  </a:solidFill>
                  <a:latin typeface="Circe" panose="020B0502020203020203"/>
                </a:rPr>
                <a:t>ООО ИК «Иволга</a:t>
              </a:r>
              <a:r>
                <a:rPr lang="ru-RU" sz="800" dirty="0">
                  <a:solidFill>
                    <a:srgbClr val="0F1F25"/>
                  </a:solidFill>
                  <a:latin typeface="Circe" panose="020B0502020203020203"/>
                </a:rPr>
                <a:t> Капитал»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2081" y="1913550"/>
              <a:ext cx="2661306" cy="7463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+7 (902) 945-37-69</a:t>
              </a:r>
            </a:p>
            <a:p>
              <a:pPr>
                <a:lnSpc>
                  <a:spcPts val="1700"/>
                </a:lnSpc>
              </a:pPr>
              <a:r>
                <a:rPr lang="ru-RU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+7 (495) 748-61-07 (доб. 107)</a:t>
              </a:r>
            </a:p>
            <a:p>
              <a:pPr>
                <a:lnSpc>
                  <a:spcPts val="1700"/>
                </a:lnSpc>
              </a:pPr>
              <a:r>
                <a:rPr lang="en-US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tolstikova@ivolgacap.com</a:t>
              </a:r>
              <a:r>
                <a:rPr lang="ru-RU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 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666596" y="3609707"/>
            <a:ext cx="3659387" cy="1238202"/>
            <a:chOff x="372081" y="1315295"/>
            <a:chExt cx="3659387" cy="1238202"/>
          </a:xfrm>
        </p:grpSpPr>
        <p:sp>
          <p:nvSpPr>
            <p:cNvPr id="22" name="TextBox 21"/>
            <p:cNvSpPr txBox="1"/>
            <p:nvPr/>
          </p:nvSpPr>
          <p:spPr>
            <a:xfrm>
              <a:off x="372081" y="1315295"/>
              <a:ext cx="22862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0F1F25"/>
                  </a:solidFill>
                  <a:latin typeface="Circe" panose="020B0502020203020203"/>
                </a:rPr>
                <a:t>Ольга </a:t>
              </a:r>
              <a:r>
                <a:rPr lang="ru-RU" dirty="0" err="1">
                  <a:solidFill>
                    <a:srgbClr val="0F1F25"/>
                  </a:solidFill>
                  <a:latin typeface="Circe" panose="020B0502020203020203"/>
                </a:rPr>
                <a:t>Киндиченко</a:t>
              </a:r>
              <a:endParaRPr lang="ru-RU" dirty="0">
                <a:solidFill>
                  <a:srgbClr val="0F1F25"/>
                </a:solidFill>
                <a:latin typeface="Circe" panose="020B0502020203020203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2081" y="1608082"/>
              <a:ext cx="36593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>
                  <a:solidFill>
                    <a:srgbClr val="0F1F25"/>
                  </a:solidFill>
                  <a:latin typeface="Circe" panose="020B0502020203020203"/>
                </a:rPr>
                <a:t>Начальник отдела клиентского сервиса ООО ИК «Иволга Капитал»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72081" y="1807139"/>
              <a:ext cx="2781531" cy="7463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+7 (916) 452-81-12</a:t>
              </a:r>
            </a:p>
            <a:p>
              <a:pPr>
                <a:lnSpc>
                  <a:spcPts val="1700"/>
                </a:lnSpc>
              </a:pPr>
              <a:r>
                <a:rPr lang="ru-RU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+7 (495) 748-61-07</a:t>
              </a:r>
            </a:p>
            <a:p>
              <a:pPr>
                <a:lnSpc>
                  <a:spcPts val="1700"/>
                </a:lnSpc>
              </a:pPr>
              <a:r>
                <a:rPr lang="en-US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kindichenko@ivolgacap.com</a:t>
              </a:r>
              <a:r>
                <a:rPr lang="ru-RU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 </a:t>
              </a: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3666596" y="1929738"/>
            <a:ext cx="3659387" cy="1020194"/>
            <a:chOff x="372081" y="1315295"/>
            <a:chExt cx="3659387" cy="1020194"/>
          </a:xfrm>
        </p:grpSpPr>
        <p:sp>
          <p:nvSpPr>
            <p:cNvPr id="26" name="TextBox 25"/>
            <p:cNvSpPr txBox="1"/>
            <p:nvPr/>
          </p:nvSpPr>
          <p:spPr>
            <a:xfrm>
              <a:off x="372081" y="1315295"/>
              <a:ext cx="24961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0F1F25"/>
                  </a:solidFill>
                  <a:latin typeface="Circe" panose="020B0502020203020203"/>
                </a:rPr>
                <a:t>Андрей Бобовников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2081" y="1608082"/>
              <a:ext cx="36593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>
                  <a:solidFill>
                    <a:srgbClr val="0F1F25"/>
                  </a:solidFill>
                  <a:latin typeface="Circe" panose="020B0502020203020203"/>
                </a:rPr>
                <a:t>Директор по работе с эмитентами ООО ИК «Иволга Капитал»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2081" y="1807139"/>
              <a:ext cx="2759089" cy="528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+7 (965) 257-38-18</a:t>
              </a:r>
            </a:p>
            <a:p>
              <a:pPr>
                <a:lnSpc>
                  <a:spcPts val="1700"/>
                </a:lnSpc>
              </a:pPr>
              <a:r>
                <a:rPr lang="en-US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bobovnikov@ivolgacap.com</a:t>
              </a:r>
              <a:r>
                <a:rPr lang="ru-RU" sz="1400" dirty="0">
                  <a:solidFill>
                    <a:srgbClr val="0F1F25"/>
                  </a:solidFill>
                  <a:latin typeface="Circe" panose="020B0502020203020203"/>
                  <a:ea typeface="Gill Sans Light" charset="0"/>
                  <a:cs typeface="Gill Sans Light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67620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D8D8D8"/>
      </a:hlink>
      <a:folHlink>
        <a:srgbClr val="A5A5A5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5561</TotalTime>
  <Words>426</Words>
  <Application>Microsoft Office PowerPoint</Application>
  <PresentationFormat>Широкоэкранный</PresentationFormat>
  <Paragraphs>103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Circe</vt:lpstr>
      <vt:lpstr>Circe Light</vt:lpstr>
      <vt:lpstr>HelveticaNeueCyr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Берданова</dc:creator>
  <cp:lastModifiedBy>Максимова Ульяна</cp:lastModifiedBy>
  <cp:revision>142</cp:revision>
  <cp:lastPrinted>2021-05-20T18:17:09Z</cp:lastPrinted>
  <dcterms:created xsi:type="dcterms:W3CDTF">2019-12-11T15:05:54Z</dcterms:created>
  <dcterms:modified xsi:type="dcterms:W3CDTF">2021-07-01T07:37:13Z</dcterms:modified>
</cp:coreProperties>
</file>